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431" r:id="rId2"/>
    <p:sldId id="420" r:id="rId3"/>
    <p:sldId id="422" r:id="rId4"/>
    <p:sldId id="432" r:id="rId5"/>
    <p:sldId id="433" r:id="rId6"/>
    <p:sldId id="434" r:id="rId7"/>
    <p:sldId id="435" r:id="rId8"/>
    <p:sldId id="436" r:id="rId9"/>
    <p:sldId id="43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" initials="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8AA"/>
    <a:srgbClr val="1490B0"/>
    <a:srgbClr val="1E6F94"/>
    <a:srgbClr val="E7E6E6"/>
    <a:srgbClr val="027498"/>
    <a:srgbClr val="379ACE"/>
    <a:srgbClr val="3CC6D2"/>
    <a:srgbClr val="269090"/>
    <a:srgbClr val="3DB88C"/>
    <a:srgbClr val="2F8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374" autoAdjust="0"/>
  </p:normalViewPr>
  <p:slideViewPr>
    <p:cSldViewPr snapToGrid="0" showGuides="1">
      <p:cViewPr varScale="1">
        <p:scale>
          <a:sx n="82" d="100"/>
          <a:sy n="82" d="100"/>
        </p:scale>
        <p:origin x="-366" y="-84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63C62-63D7-4B58-BEDE-97C15A96F159}" type="datetimeFigureOut">
              <a:rPr lang="ru-RU" smtClean="0"/>
              <a:pPr/>
              <a:t>18.05.2024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5B666-A96A-46B3-A256-191F09C6C6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645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9D39F920-8DC6-4262-A68E-B880406BCBFD}"/>
              </a:ext>
            </a:extLst>
          </p:cNvPr>
          <p:cNvGrpSpPr/>
          <p:nvPr userDrawn="1"/>
        </p:nvGrpSpPr>
        <p:grpSpPr>
          <a:xfrm>
            <a:off x="0" y="-1"/>
            <a:ext cx="12192000" cy="3961719"/>
            <a:chOff x="0" y="-1"/>
            <a:chExt cx="9906000" cy="3218897"/>
          </a:xfrm>
        </p:grpSpPr>
        <p:pic>
          <p:nvPicPr>
            <p:cNvPr id="7" name="Picture 8" descr="https://bestmarketingsolution.info/assets/images/bgs/sec-bg-04.jpg">
              <a:extLst>
                <a:ext uri="{FF2B5EF4-FFF2-40B4-BE49-F238E27FC236}">
                  <a16:creationId xmlns="" xmlns:a16="http://schemas.microsoft.com/office/drawing/2014/main" id="{CF951645-1BF7-4BC7-98B1-ECBD5F47174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1575"/>
            <a:stretch/>
          </p:blipFill>
          <p:spPr bwMode="auto">
            <a:xfrm>
              <a:off x="0" y="-1"/>
              <a:ext cx="9906000" cy="297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Прямоугольник 7">
              <a:extLst>
                <a:ext uri="{FF2B5EF4-FFF2-40B4-BE49-F238E27FC236}">
                  <a16:creationId xmlns="" xmlns:a16="http://schemas.microsoft.com/office/drawing/2014/main" id="{29D1268F-F85E-4634-BB16-85F309ED1363}"/>
                </a:ext>
              </a:extLst>
            </p:cNvPr>
            <p:cNvSpPr/>
            <p:nvPr userDrawn="1"/>
          </p:nvSpPr>
          <p:spPr>
            <a:xfrm>
              <a:off x="2930525" y="2737403"/>
              <a:ext cx="4044950" cy="481493"/>
            </a:xfrm>
            <a:prstGeom prst="rect">
              <a:avLst/>
            </a:prstGeom>
            <a:solidFill>
              <a:srgbClr val="1490B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206071-B16E-4908-9ED6-259FABB2A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61717"/>
            <a:ext cx="9144000" cy="2098329"/>
          </a:xfrm>
        </p:spPr>
        <p:txBody>
          <a:bodyPr anchor="b">
            <a:normAutofit/>
          </a:bodyPr>
          <a:lstStyle>
            <a:lvl1pPr algn="ctr">
              <a:defRPr sz="4800"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EDF70C3-7DAE-41E3-98F9-96241444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2C27-42DD-41E1-9DC2-80B014F8E4C7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1F5FBF9-29FE-4D59-B17F-49324815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865A1BD-638B-4F0B-A08A-804863B9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04227409-D00C-48FB-85F9-B26040356E54}"/>
              </a:ext>
            </a:extLst>
          </p:cNvPr>
          <p:cNvSpPr/>
          <p:nvPr userDrawn="1"/>
        </p:nvSpPr>
        <p:spPr>
          <a:xfrm>
            <a:off x="0" y="6767513"/>
            <a:ext cx="12192000" cy="90487"/>
          </a:xfrm>
          <a:prstGeom prst="rect">
            <a:avLst/>
          </a:prstGeom>
          <a:solidFill>
            <a:srgbClr val="1490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82F5A1A8-9890-4190-960F-348181FCD424}"/>
              </a:ext>
            </a:extLst>
          </p:cNvPr>
          <p:cNvSpPr/>
          <p:nvPr userDrawn="1"/>
        </p:nvSpPr>
        <p:spPr>
          <a:xfrm>
            <a:off x="7645138" y="760248"/>
            <a:ext cx="4546862" cy="1756710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  <a:effectLst>
            <a:outerShdw blurRad="1651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7A57F8C2-0611-4508-9A07-126A4CCFBF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26" y="797954"/>
            <a:ext cx="4250312" cy="158451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00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F85BC45-7502-4998-A346-DBEE874F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2E549ACC-BF2C-4248-8C46-34BAA84D9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CEE487C6-9DAB-4EDD-BE13-EE2B834E7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386539A1-B90B-4DE5-A271-E5DDF854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44A6-A3DC-496E-B26B-17304336F320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3D842F75-08F4-43BD-A907-157FF5EE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AA0822CF-40C6-4B63-A31A-6006594C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17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78B13EA-F6B6-4EA1-B396-F9965AEA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76F38DC4-8E26-47DC-BB0E-504219F98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D20547B-03A4-4884-9026-A785F6CB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33DC-91F7-405B-BCF3-080B9579A128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559D973-2D82-4AA5-A1F6-08548E45F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8F5FCEA-10CE-4234-9ACE-B5D29872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24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3EC78FBB-4FDE-4A9B-A737-BEA3C14FF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CF4A23B3-ABC6-4079-8A73-495F5C2D4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DC4215C-349F-400A-A9C1-B083BB57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8D00-F497-410B-8048-3E37B70648B5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1487784-F85C-44D9-A838-B6DB08F4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0680FBC-C140-4B93-B193-5A310460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301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E7A4-0407-451A-919E-95E278A316CD}" type="datetime1">
              <a:rPr lang="ru-RU" altLang="zh-CN" smtClean="0"/>
              <a:pPr/>
              <a:t>18.05.2024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FB1E-EDC5-4D0B-9383-94805CCB151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Рисунок 15">
            <a:extLst>
              <a:ext uri="{FF2B5EF4-FFF2-40B4-BE49-F238E27FC236}">
                <a16:creationId xmlns="" xmlns:a16="http://schemas.microsoft.com/office/drawing/2014/main" id="{40ED37CE-3282-BE4D-93EE-C00546D4C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9"/>
          <a:stretch/>
        </p:blipFill>
        <p:spPr>
          <a:xfrm>
            <a:off x="-9525" y="-24601"/>
            <a:ext cx="12200076" cy="691468"/>
          </a:xfrm>
          <a:prstGeom prst="rect">
            <a:avLst/>
          </a:prstGeom>
        </p:spPr>
      </p:pic>
      <p:sp>
        <p:nvSpPr>
          <p:cNvPr id="16" name="Rectangle 61">
            <a:extLst>
              <a:ext uri="{FF2B5EF4-FFF2-40B4-BE49-F238E27FC236}">
                <a16:creationId xmlns="" xmlns:a16="http://schemas.microsoft.com/office/drawing/2014/main" id="{17FE47B3-0BC8-7A41-B6BC-E7B8B1C1415C}"/>
              </a:ext>
            </a:extLst>
          </p:cNvPr>
          <p:cNvSpPr/>
          <p:nvPr userDrawn="1"/>
        </p:nvSpPr>
        <p:spPr>
          <a:xfrm>
            <a:off x="11157195" y="-29467"/>
            <a:ext cx="1011409" cy="648494"/>
          </a:xfrm>
          <a:custGeom>
            <a:avLst/>
            <a:gdLst>
              <a:gd name="connsiteX0" fmla="*/ 0 w 4959788"/>
              <a:gd name="connsiteY0" fmla="*/ 0 h 2905486"/>
              <a:gd name="connsiteX1" fmla="*/ 4959788 w 4959788"/>
              <a:gd name="connsiteY1" fmla="*/ 0 h 2905486"/>
              <a:gd name="connsiteX2" fmla="*/ 4959788 w 4959788"/>
              <a:gd name="connsiteY2" fmla="*/ 2905486 h 2905486"/>
              <a:gd name="connsiteX3" fmla="*/ 0 w 4959788"/>
              <a:gd name="connsiteY3" fmla="*/ 2905486 h 2905486"/>
              <a:gd name="connsiteX4" fmla="*/ 0 w 4959788"/>
              <a:gd name="connsiteY4" fmla="*/ 0 h 2905486"/>
              <a:gd name="connsiteX0" fmla="*/ 1654629 w 4959788"/>
              <a:gd name="connsiteY0" fmla="*/ 87086 h 2905486"/>
              <a:gd name="connsiteX1" fmla="*/ 4959788 w 4959788"/>
              <a:gd name="connsiteY1" fmla="*/ 0 h 2905486"/>
              <a:gd name="connsiteX2" fmla="*/ 4959788 w 4959788"/>
              <a:gd name="connsiteY2" fmla="*/ 2905486 h 2905486"/>
              <a:gd name="connsiteX3" fmla="*/ 0 w 4959788"/>
              <a:gd name="connsiteY3" fmla="*/ 2905486 h 2905486"/>
              <a:gd name="connsiteX4" fmla="*/ 1654629 w 4959788"/>
              <a:gd name="connsiteY4" fmla="*/ 87086 h 2905486"/>
              <a:gd name="connsiteX0" fmla="*/ 1946860 w 4959788"/>
              <a:gd name="connsiteY0" fmla="*/ 21098 h 2905486"/>
              <a:gd name="connsiteX1" fmla="*/ 4959788 w 4959788"/>
              <a:gd name="connsiteY1" fmla="*/ 0 h 2905486"/>
              <a:gd name="connsiteX2" fmla="*/ 4959788 w 4959788"/>
              <a:gd name="connsiteY2" fmla="*/ 2905486 h 2905486"/>
              <a:gd name="connsiteX3" fmla="*/ 0 w 4959788"/>
              <a:gd name="connsiteY3" fmla="*/ 2905486 h 2905486"/>
              <a:gd name="connsiteX4" fmla="*/ 1946860 w 4959788"/>
              <a:gd name="connsiteY4" fmla="*/ 21098 h 2905486"/>
              <a:gd name="connsiteX0" fmla="*/ 1918580 w 4959788"/>
              <a:gd name="connsiteY0" fmla="*/ 11671 h 2905486"/>
              <a:gd name="connsiteX1" fmla="*/ 4959788 w 4959788"/>
              <a:gd name="connsiteY1" fmla="*/ 0 h 2905486"/>
              <a:gd name="connsiteX2" fmla="*/ 4959788 w 4959788"/>
              <a:gd name="connsiteY2" fmla="*/ 2905486 h 2905486"/>
              <a:gd name="connsiteX3" fmla="*/ 0 w 4959788"/>
              <a:gd name="connsiteY3" fmla="*/ 2905486 h 2905486"/>
              <a:gd name="connsiteX4" fmla="*/ 1918580 w 4959788"/>
              <a:gd name="connsiteY4" fmla="*/ 11671 h 290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9788" h="2905486">
                <a:moveTo>
                  <a:pt x="1918580" y="11671"/>
                </a:moveTo>
                <a:lnTo>
                  <a:pt x="4959788" y="0"/>
                </a:lnTo>
                <a:lnTo>
                  <a:pt x="4959788" y="2905486"/>
                </a:lnTo>
                <a:lnTo>
                  <a:pt x="0" y="2905486"/>
                </a:lnTo>
                <a:lnTo>
                  <a:pt x="1918580" y="11671"/>
                </a:lnTo>
                <a:close/>
              </a:path>
            </a:pathLst>
          </a:custGeom>
          <a:solidFill>
            <a:srgbClr val="CDAA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8404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="" xmlns:a16="http://schemas.microsoft.com/office/drawing/2014/main" id="{08A9AC21-4E0C-EC4C-A895-D587A7B7C843}"/>
              </a:ext>
            </a:extLst>
          </p:cNvPr>
          <p:cNvSpPr/>
          <p:nvPr userDrawn="1"/>
        </p:nvSpPr>
        <p:spPr>
          <a:xfrm>
            <a:off x="11180592" y="-28481"/>
            <a:ext cx="1011409" cy="648494"/>
          </a:xfrm>
          <a:custGeom>
            <a:avLst/>
            <a:gdLst>
              <a:gd name="connsiteX0" fmla="*/ 0 w 4959788"/>
              <a:gd name="connsiteY0" fmla="*/ 0 h 2905486"/>
              <a:gd name="connsiteX1" fmla="*/ 4959788 w 4959788"/>
              <a:gd name="connsiteY1" fmla="*/ 0 h 2905486"/>
              <a:gd name="connsiteX2" fmla="*/ 4959788 w 4959788"/>
              <a:gd name="connsiteY2" fmla="*/ 2905486 h 2905486"/>
              <a:gd name="connsiteX3" fmla="*/ 0 w 4959788"/>
              <a:gd name="connsiteY3" fmla="*/ 2905486 h 2905486"/>
              <a:gd name="connsiteX4" fmla="*/ 0 w 4959788"/>
              <a:gd name="connsiteY4" fmla="*/ 0 h 2905486"/>
              <a:gd name="connsiteX0" fmla="*/ 1654629 w 4959788"/>
              <a:gd name="connsiteY0" fmla="*/ 87086 h 2905486"/>
              <a:gd name="connsiteX1" fmla="*/ 4959788 w 4959788"/>
              <a:gd name="connsiteY1" fmla="*/ 0 h 2905486"/>
              <a:gd name="connsiteX2" fmla="*/ 4959788 w 4959788"/>
              <a:gd name="connsiteY2" fmla="*/ 2905486 h 2905486"/>
              <a:gd name="connsiteX3" fmla="*/ 0 w 4959788"/>
              <a:gd name="connsiteY3" fmla="*/ 2905486 h 2905486"/>
              <a:gd name="connsiteX4" fmla="*/ 1654629 w 4959788"/>
              <a:gd name="connsiteY4" fmla="*/ 87086 h 2905486"/>
              <a:gd name="connsiteX0" fmla="*/ 1946860 w 4959788"/>
              <a:gd name="connsiteY0" fmla="*/ 21098 h 2905486"/>
              <a:gd name="connsiteX1" fmla="*/ 4959788 w 4959788"/>
              <a:gd name="connsiteY1" fmla="*/ 0 h 2905486"/>
              <a:gd name="connsiteX2" fmla="*/ 4959788 w 4959788"/>
              <a:gd name="connsiteY2" fmla="*/ 2905486 h 2905486"/>
              <a:gd name="connsiteX3" fmla="*/ 0 w 4959788"/>
              <a:gd name="connsiteY3" fmla="*/ 2905486 h 2905486"/>
              <a:gd name="connsiteX4" fmla="*/ 1946860 w 4959788"/>
              <a:gd name="connsiteY4" fmla="*/ 21098 h 2905486"/>
              <a:gd name="connsiteX0" fmla="*/ 1918580 w 4959788"/>
              <a:gd name="connsiteY0" fmla="*/ 11671 h 2905486"/>
              <a:gd name="connsiteX1" fmla="*/ 4959788 w 4959788"/>
              <a:gd name="connsiteY1" fmla="*/ 0 h 2905486"/>
              <a:gd name="connsiteX2" fmla="*/ 4959788 w 4959788"/>
              <a:gd name="connsiteY2" fmla="*/ 2905486 h 2905486"/>
              <a:gd name="connsiteX3" fmla="*/ 0 w 4959788"/>
              <a:gd name="connsiteY3" fmla="*/ 2905486 h 2905486"/>
              <a:gd name="connsiteX4" fmla="*/ 1918580 w 4959788"/>
              <a:gd name="connsiteY4" fmla="*/ 11671 h 290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9788" h="2905486">
                <a:moveTo>
                  <a:pt x="1918580" y="11671"/>
                </a:moveTo>
                <a:lnTo>
                  <a:pt x="4959788" y="0"/>
                </a:lnTo>
                <a:lnTo>
                  <a:pt x="4959788" y="2905486"/>
                </a:lnTo>
                <a:lnTo>
                  <a:pt x="0" y="2905486"/>
                </a:lnTo>
                <a:lnTo>
                  <a:pt x="1918580" y="11671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8404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1B497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z-Cyrl-UZ"/>
          </a:p>
        </p:txBody>
      </p:sp>
      <p:sp>
        <p:nvSpPr>
          <p:cNvPr id="12" name="Овал 11"/>
          <p:cNvSpPr/>
          <p:nvPr userDrawn="1"/>
        </p:nvSpPr>
        <p:spPr>
          <a:xfrm>
            <a:off x="11521102" y="3"/>
            <a:ext cx="604973" cy="6049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293" y="0"/>
            <a:ext cx="604976" cy="6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84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8C845E8-4895-4585-B7E8-669DADBBC95C}"/>
              </a:ext>
            </a:extLst>
          </p:cNvPr>
          <p:cNvSpPr/>
          <p:nvPr userDrawn="1"/>
        </p:nvSpPr>
        <p:spPr>
          <a:xfrm>
            <a:off x="3" y="0"/>
            <a:ext cx="12191999" cy="720000"/>
          </a:xfrm>
          <a:prstGeom prst="rect">
            <a:avLst/>
          </a:prstGeom>
          <a:solidFill>
            <a:srgbClr val="111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62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27EEC24-1472-4C07-9B5E-540254138B52}"/>
              </a:ext>
            </a:extLst>
          </p:cNvPr>
          <p:cNvSpPr/>
          <p:nvPr userDrawn="1"/>
        </p:nvSpPr>
        <p:spPr>
          <a:xfrm>
            <a:off x="29049" y="0"/>
            <a:ext cx="68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62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441B9FA2-8C76-4F44-97AC-5E5B996BE8E2}"/>
              </a:ext>
            </a:extLst>
          </p:cNvPr>
          <p:cNvSpPr/>
          <p:nvPr userDrawn="1"/>
        </p:nvSpPr>
        <p:spPr>
          <a:xfrm>
            <a:off x="1181081" y="-1"/>
            <a:ext cx="68571" cy="71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62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E3FEE2F6-111C-4C12-BD68-50B053553673}"/>
              </a:ext>
            </a:extLst>
          </p:cNvPr>
          <p:cNvSpPr/>
          <p:nvPr userDrawn="1"/>
        </p:nvSpPr>
        <p:spPr>
          <a:xfrm>
            <a:off x="1278704" y="-1"/>
            <a:ext cx="34285" cy="71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62"/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EA2A86F5-C542-4885-A5AB-F3DC9A3BAF7C}"/>
              </a:ext>
            </a:extLst>
          </p:cNvPr>
          <p:cNvSpPr/>
          <p:nvPr userDrawn="1"/>
        </p:nvSpPr>
        <p:spPr>
          <a:xfrm>
            <a:off x="11699920" y="0"/>
            <a:ext cx="432000" cy="71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62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A5FB3A8-55C5-4CB7-AF02-DF874DCC0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5" y="-1"/>
            <a:ext cx="10359207" cy="719999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487C50D-B0A9-49D6-957E-0E5BCD6E1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6D868E5-3149-422C-98F2-EFC584046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08922-DE3B-4026-BEF4-742A6CA02B44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16B9B98-F499-4BB1-9DE1-8DEEE31D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3EE865A-82CF-48D6-B682-696F653C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3956" y="104791"/>
            <a:ext cx="437964" cy="488878"/>
          </a:xfrm>
        </p:spPr>
        <p:txBody>
          <a:bodyPr/>
          <a:lstStyle>
            <a:lvl1pPr algn="ctr">
              <a:defRPr sz="1600" b="1">
                <a:latin typeface="Segoe UI" panose="020B0702040204020203" pitchFamily="34" charset="0"/>
                <a:cs typeface="Segoe UI" panose="020B0702040204020203" pitchFamily="34" charset="0"/>
              </a:defRPr>
            </a:lvl1pPr>
          </a:lstStyle>
          <a:p>
            <a:fld id="{159DF932-8702-4ACD-98A2-05291D0E4BA3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6" name="Группа 155">
            <a:extLst>
              <a:ext uri="{FF2B5EF4-FFF2-40B4-BE49-F238E27FC236}">
                <a16:creationId xmlns="" xmlns:a16="http://schemas.microsoft.com/office/drawing/2014/main" id="{92B415ED-3921-4209-917E-DD191CEEA03B}"/>
              </a:ext>
            </a:extLst>
          </p:cNvPr>
          <p:cNvGrpSpPr/>
          <p:nvPr userDrawn="1"/>
        </p:nvGrpSpPr>
        <p:grpSpPr>
          <a:xfrm>
            <a:off x="3" y="6818327"/>
            <a:ext cx="12191999" cy="54000"/>
            <a:chOff x="3" y="6818328"/>
            <a:chExt cx="12191999" cy="45721"/>
          </a:xfrm>
        </p:grpSpPr>
        <p:sp>
          <p:nvSpPr>
            <p:cNvPr id="151" name="Прямоугольник 150">
              <a:extLst>
                <a:ext uri="{FF2B5EF4-FFF2-40B4-BE49-F238E27FC236}">
                  <a16:creationId xmlns="" xmlns:a16="http://schemas.microsoft.com/office/drawing/2014/main" id="{19632538-A898-4E10-90D4-9DA1028F1557}"/>
                </a:ext>
              </a:extLst>
            </p:cNvPr>
            <p:cNvSpPr/>
            <p:nvPr userDrawn="1"/>
          </p:nvSpPr>
          <p:spPr>
            <a:xfrm>
              <a:off x="3" y="6818330"/>
              <a:ext cx="12191999" cy="45719"/>
            </a:xfrm>
            <a:prstGeom prst="rect">
              <a:avLst/>
            </a:prstGeom>
            <a:solidFill>
              <a:srgbClr val="111E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62"/>
            </a:p>
          </p:txBody>
        </p:sp>
        <p:sp>
          <p:nvSpPr>
            <p:cNvPr id="152" name="Прямоугольник 151">
              <a:extLst>
                <a:ext uri="{FF2B5EF4-FFF2-40B4-BE49-F238E27FC236}">
                  <a16:creationId xmlns="" xmlns:a16="http://schemas.microsoft.com/office/drawing/2014/main" id="{32FF32B7-8963-4A6F-BD76-B78D21C234CC}"/>
                </a:ext>
              </a:extLst>
            </p:cNvPr>
            <p:cNvSpPr/>
            <p:nvPr userDrawn="1"/>
          </p:nvSpPr>
          <p:spPr>
            <a:xfrm>
              <a:off x="60080" y="6818330"/>
              <a:ext cx="720000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62" dirty="0"/>
            </a:p>
          </p:txBody>
        </p:sp>
        <p:sp>
          <p:nvSpPr>
            <p:cNvPr id="153" name="Прямоугольник 152">
              <a:extLst>
                <a:ext uri="{FF2B5EF4-FFF2-40B4-BE49-F238E27FC236}">
                  <a16:creationId xmlns="" xmlns:a16="http://schemas.microsoft.com/office/drawing/2014/main" id="{C1DC4318-BDBB-4371-AF90-1BE69886F135}"/>
                </a:ext>
              </a:extLst>
            </p:cNvPr>
            <p:cNvSpPr/>
            <p:nvPr userDrawn="1"/>
          </p:nvSpPr>
          <p:spPr>
            <a:xfrm>
              <a:off x="830193" y="6818329"/>
              <a:ext cx="68571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62"/>
            </a:p>
          </p:txBody>
        </p:sp>
        <p:sp>
          <p:nvSpPr>
            <p:cNvPr id="154" name="Прямоугольник 153">
              <a:extLst>
                <a:ext uri="{FF2B5EF4-FFF2-40B4-BE49-F238E27FC236}">
                  <a16:creationId xmlns="" xmlns:a16="http://schemas.microsoft.com/office/drawing/2014/main" id="{7DB785F0-6AD2-433C-9C8A-24D8B2A60218}"/>
                </a:ext>
              </a:extLst>
            </p:cNvPr>
            <p:cNvSpPr/>
            <p:nvPr userDrawn="1"/>
          </p:nvSpPr>
          <p:spPr>
            <a:xfrm>
              <a:off x="927816" y="6818329"/>
              <a:ext cx="34285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62"/>
            </a:p>
          </p:txBody>
        </p:sp>
        <p:sp>
          <p:nvSpPr>
            <p:cNvPr id="155" name="Прямоугольник 154">
              <a:extLst>
                <a:ext uri="{FF2B5EF4-FFF2-40B4-BE49-F238E27FC236}">
                  <a16:creationId xmlns="" xmlns:a16="http://schemas.microsoft.com/office/drawing/2014/main" id="{3CC0A7A5-4026-4932-B730-E8BB102F6E79}"/>
                </a:ext>
              </a:extLst>
            </p:cNvPr>
            <p:cNvSpPr/>
            <p:nvPr userDrawn="1"/>
          </p:nvSpPr>
          <p:spPr>
            <a:xfrm>
              <a:off x="11699920" y="6818328"/>
              <a:ext cx="432000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62"/>
            </a:p>
          </p:txBody>
        </p:sp>
      </p:grpSp>
      <p:sp>
        <p:nvSpPr>
          <p:cNvPr id="157" name="Прямоугольник 156">
            <a:extLst>
              <a:ext uri="{FF2B5EF4-FFF2-40B4-BE49-F238E27FC236}">
                <a16:creationId xmlns="" xmlns:a16="http://schemas.microsoft.com/office/drawing/2014/main" id="{CDF80334-BEAC-4BB2-9E8D-60B082483620}"/>
              </a:ext>
            </a:extLst>
          </p:cNvPr>
          <p:cNvSpPr/>
          <p:nvPr userDrawn="1"/>
        </p:nvSpPr>
        <p:spPr>
          <a:xfrm>
            <a:off x="-174" y="345178"/>
            <a:ext cx="12788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700" b="1" dirty="0">
                <a:solidFill>
                  <a:schemeClr val="bg1"/>
                </a:solidFill>
              </a:rPr>
              <a:t>ОЛИЙ ТАЪЛИМ, </a:t>
            </a:r>
            <a:br>
              <a:rPr lang="ru-RU" sz="700" b="1" dirty="0">
                <a:solidFill>
                  <a:schemeClr val="bg1"/>
                </a:solidFill>
              </a:rPr>
            </a:br>
            <a:r>
              <a:rPr lang="ru-RU" sz="700" b="1" dirty="0">
                <a:solidFill>
                  <a:schemeClr val="bg1"/>
                </a:solidFill>
              </a:rPr>
              <a:t>ФАН ВА ИННОВАЦИЯЛАР ВАЗИРЛИГИ </a:t>
            </a:r>
          </a:p>
        </p:txBody>
      </p:sp>
      <p:pic>
        <p:nvPicPr>
          <p:cNvPr id="158" name="Рисунок 157">
            <a:extLst>
              <a:ext uri="{FF2B5EF4-FFF2-40B4-BE49-F238E27FC236}">
                <a16:creationId xmlns="" xmlns:a16="http://schemas.microsoft.com/office/drawing/2014/main" id="{6A65F6B1-563D-4476-B5A2-A7DA4201C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7669" y="-4212"/>
            <a:ext cx="466497" cy="37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2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="" xmlns:a16="http://schemas.microsoft.com/office/drawing/2014/main" id="{B526619F-9A4A-498D-B13D-550D2225B685}"/>
              </a:ext>
            </a:extLst>
          </p:cNvPr>
          <p:cNvSpPr/>
          <p:nvPr userDrawn="1"/>
        </p:nvSpPr>
        <p:spPr>
          <a:xfrm>
            <a:off x="11715828" y="13512"/>
            <a:ext cx="432587" cy="720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182"/>
          </a:p>
        </p:txBody>
      </p:sp>
      <p:sp>
        <p:nvSpPr>
          <p:cNvPr id="22" name="Прямоугольник 21">
            <a:extLst>
              <a:ext uri="{FF2B5EF4-FFF2-40B4-BE49-F238E27FC236}">
                <a16:creationId xmlns="" xmlns:a16="http://schemas.microsoft.com/office/drawing/2014/main" id="{0748F5B3-04AC-481D-B07F-6BF0709767FA}"/>
              </a:ext>
            </a:extLst>
          </p:cNvPr>
          <p:cNvSpPr/>
          <p:nvPr userDrawn="1"/>
        </p:nvSpPr>
        <p:spPr>
          <a:xfrm>
            <a:off x="1882001" y="703571"/>
            <a:ext cx="10309999" cy="445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502" dirty="0"/>
          </a:p>
        </p:txBody>
      </p:sp>
      <p:sp>
        <p:nvSpPr>
          <p:cNvPr id="23" name="Блок-схема: ручной ввод 22">
            <a:extLst>
              <a:ext uri="{FF2B5EF4-FFF2-40B4-BE49-F238E27FC236}">
                <a16:creationId xmlns="" xmlns:a16="http://schemas.microsoft.com/office/drawing/2014/main" id="{A4084E89-74D6-459B-8E81-AA0DE7BDC77B}"/>
              </a:ext>
            </a:extLst>
          </p:cNvPr>
          <p:cNvSpPr/>
          <p:nvPr userDrawn="1"/>
        </p:nvSpPr>
        <p:spPr>
          <a:xfrm rot="5400000" flipH="1">
            <a:off x="762993" y="-765376"/>
            <a:ext cx="750490" cy="2276474"/>
          </a:xfrm>
          <a:prstGeom prst="flowChartManualInpu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502" dirty="0"/>
          </a:p>
        </p:txBody>
      </p:sp>
      <p:sp>
        <p:nvSpPr>
          <p:cNvPr id="24" name="Блок-схема: ручной ввод 23">
            <a:extLst>
              <a:ext uri="{FF2B5EF4-FFF2-40B4-BE49-F238E27FC236}">
                <a16:creationId xmlns="" xmlns:a16="http://schemas.microsoft.com/office/drawing/2014/main" id="{A898227F-5802-48AB-8B1A-886134866C1B}"/>
              </a:ext>
            </a:extLst>
          </p:cNvPr>
          <p:cNvSpPr/>
          <p:nvPr userDrawn="1"/>
        </p:nvSpPr>
        <p:spPr>
          <a:xfrm rot="5400000" flipH="1">
            <a:off x="760429" y="-675609"/>
            <a:ext cx="663250" cy="2096941"/>
          </a:xfrm>
          <a:prstGeom prst="flowChartManualInput">
            <a:avLst/>
          </a:prstGeom>
          <a:solidFill>
            <a:srgbClr val="1490B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502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="" xmlns:a16="http://schemas.microsoft.com/office/drawing/2014/main" id="{AAA9E717-83CE-4334-8308-6053EAABF173}"/>
              </a:ext>
            </a:extLst>
          </p:cNvPr>
          <p:cNvSpPr/>
          <p:nvPr userDrawn="1"/>
        </p:nvSpPr>
        <p:spPr>
          <a:xfrm>
            <a:off x="2096405" y="703571"/>
            <a:ext cx="9468445" cy="44535"/>
          </a:xfrm>
          <a:prstGeom prst="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502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1805B253-3048-47F6-BFBF-5169B0318C78}"/>
              </a:ext>
            </a:extLst>
          </p:cNvPr>
          <p:cNvSpPr/>
          <p:nvPr userDrawn="1"/>
        </p:nvSpPr>
        <p:spPr>
          <a:xfrm>
            <a:off x="699071" y="109852"/>
            <a:ext cx="17534" cy="5260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502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66AD0E5-1E95-4B8D-9E8D-D21F296E8D8D}"/>
              </a:ext>
            </a:extLst>
          </p:cNvPr>
          <p:cNvSpPr txBox="1"/>
          <p:nvPr userDrawn="1"/>
        </p:nvSpPr>
        <p:spPr>
          <a:xfrm>
            <a:off x="698314" y="95862"/>
            <a:ext cx="1232209" cy="55399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uz-Cyrl-UZ" sz="1000" b="1" dirty="0">
                <a:solidFill>
                  <a:schemeClr val="bg1"/>
                </a:solidFill>
              </a:rPr>
              <a:t>Олий таълим, фан ва инновациялар вазирлиги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A5FB3A8-55C5-4CB7-AF02-DF874DCC008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184111" y="0"/>
            <a:ext cx="9499072" cy="70357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487C50D-B0A9-49D6-957E-0E5BCD6E1A15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6D868E5-3149-422C-98F2-EFC58404692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608922-DE3B-4026-BEF4-742A6CA02B44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16B9B98-F499-4BB1-9DE1-8DEEE31DE847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3EE865A-82CF-48D6-B682-696F653C4DE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712020" y="104791"/>
            <a:ext cx="432588" cy="488878"/>
          </a:xfrm>
        </p:spPr>
        <p:txBody>
          <a:bodyPr/>
          <a:lstStyle>
            <a:lvl1pPr algn="ctr">
              <a:defRPr sz="1600" b="1">
                <a:latin typeface="Segoe UI" panose="020B0702040204020203" pitchFamily="34" charset="0"/>
                <a:cs typeface="Segoe UI" panose="020B0702040204020203" pitchFamily="34" charset="0"/>
              </a:defRPr>
            </a:lvl1pPr>
          </a:lstStyle>
          <a:p>
            <a:fld id="{159DF932-8702-4ACD-98A2-05291D0E4BA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="" xmlns:a16="http://schemas.microsoft.com/office/drawing/2014/main" id="{6317EF67-08D5-45FA-9FF5-9DDED5A9D909}"/>
              </a:ext>
            </a:extLst>
          </p:cNvPr>
          <p:cNvSpPr/>
          <p:nvPr userDrawn="1"/>
        </p:nvSpPr>
        <p:spPr>
          <a:xfrm>
            <a:off x="1" y="6817099"/>
            <a:ext cx="12192000" cy="457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502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="" xmlns:a16="http://schemas.microsoft.com/office/drawing/2014/main" id="{049AB424-E219-43B2-BACD-E10007EBFFB7}"/>
              </a:ext>
            </a:extLst>
          </p:cNvPr>
          <p:cNvSpPr/>
          <p:nvPr userDrawn="1"/>
        </p:nvSpPr>
        <p:spPr>
          <a:xfrm>
            <a:off x="838200" y="6817097"/>
            <a:ext cx="10515602" cy="45720"/>
          </a:xfrm>
          <a:prstGeom prst="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502" dirty="0"/>
          </a:p>
        </p:txBody>
      </p:sp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28C1F2B6-06DB-47C2-B841-45FC14C26D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39778" y="69875"/>
            <a:ext cx="658425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3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C8BD1B8-26F7-4724-BE59-57FB357D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CE03C1E-0E12-4A0F-9137-64DD542C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B1B70CB-E518-4673-979E-1DAF5C38C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9C05-5F3C-4A41-A220-45053307E94E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7C95BA8-2513-488B-834D-8B715983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DCE0342-D299-4257-BE9B-4F97AF73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5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B2DB431-44E8-48D6-9D0C-782A1730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1646486-7F58-4009-9F46-671BE0A08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577D2F59-049F-4BE9-9DCC-2DC9B7663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EC16FC5-C29B-45E7-BE91-62A451B9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A2D2-2632-44DE-BC7D-8E34108BA64C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5859653-BC6D-4B51-809A-7C5A249F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DDF084DC-11AC-47CA-9D1E-25FC431F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84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1E066DA-228B-418D-B9A1-B538D31B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B8F9F5F-BD62-4EDF-86F2-847E6356F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E2C48DD-E306-4AB7-A370-A98B2F70D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79C32E1E-089E-425F-BF07-6A7138384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095AAB67-7969-47C3-84FA-8565B33FE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1FE59F70-DA54-4F82-B350-362ED418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BC2F-FEA4-42C4-9992-9ED415564893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4B39C6DC-BD91-4129-AF02-178BDF78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698E81F3-43B9-48C4-8EF4-E16257D5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61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CFBF0AA-26DF-406E-AFC9-5BDBBFF1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AB79EB90-F6A7-422C-86CC-B6FAF86E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4A29-DA46-4E05-BA71-D92002158EF3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4C785B31-DF4A-48D2-865C-EBF81B86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CD42CBF-8C52-49E7-88A2-E47A9292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87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816E7BC-C328-424C-861E-E7B7B409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889F-ED19-40F3-A446-EAA1768F63AE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68268B94-6ABA-4083-93C2-0F35F810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4202E47-6FAC-4E5E-A229-CDD9305B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61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12B06DE-A8EB-420C-A314-08F7D240D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DD0BC3A-D4F8-406A-BEAD-18C9C7696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8D9E1FE-714F-48B9-9CAD-57343205E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08152A9F-2FB4-4FBF-87FD-F60B50383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D7CB-C333-48BA-9F03-37F9B3AFDDF6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401010F4-C718-4F7E-AB5C-9E99A4EA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4FCF8685-A91A-4690-AF29-33C38275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49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7941C7C-8A14-4DFA-AD26-27A7A39E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931C370-CE2E-499D-AD51-EFA0E9CB9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533951D-42E6-461E-8443-DBC0F6C07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7C4FC-9D1F-4E71-8CEA-1A6A999F7157}" type="datetime1">
              <a:rPr lang="ru-RU" smtClean="0"/>
              <a:pPr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CBF43BC-C535-42FA-9D7F-E2A1579DC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014F6FA-4722-463B-8AFC-6979DDCAD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DF932-8702-4ACD-98A2-05291D0E4B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27477DE-8F5F-445E-BDE1-0E12D778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74662A7-2900-4228-B880-ADA7D96E4089}"/>
              </a:ext>
            </a:extLst>
          </p:cNvPr>
          <p:cNvSpPr txBox="1"/>
          <p:nvPr/>
        </p:nvSpPr>
        <p:spPr>
          <a:xfrm>
            <a:off x="1536049" y="6356403"/>
            <a:ext cx="3747808" cy="29238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300" dirty="0">
                <a:solidFill>
                  <a:srgbClr val="2782A7"/>
                </a:solidFill>
                <a:latin typeface="Bebas Neue" pitchFamily="34" charset="0"/>
              </a:rPr>
              <a:t>WWW.RTR.PROFEDU.UZ</a:t>
            </a:r>
            <a:endParaRPr lang="tr-TR" sz="1300" dirty="0">
              <a:solidFill>
                <a:srgbClr val="2782A7"/>
              </a:solidFill>
              <a:latin typeface="Bebas Neue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73A850-7C75-4680-9C28-B137F94BC39A}"/>
              </a:ext>
            </a:extLst>
          </p:cNvPr>
          <p:cNvSpPr txBox="1"/>
          <p:nvPr/>
        </p:nvSpPr>
        <p:spPr>
          <a:xfrm>
            <a:off x="3624280" y="6361001"/>
            <a:ext cx="4122589" cy="29238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300" dirty="0">
                <a:solidFill>
                  <a:srgbClr val="2782A7"/>
                </a:solidFill>
                <a:latin typeface="Bebas Neue" pitchFamily="34" charset="0"/>
              </a:rPr>
              <a:t>71-246-08-73</a:t>
            </a:r>
            <a:endParaRPr lang="tr-TR" sz="1300" dirty="0">
              <a:solidFill>
                <a:srgbClr val="2782A7"/>
              </a:solidFill>
              <a:latin typeface="Bebas Neue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4EA6C05-A52A-4A51-9658-303B70672A01}"/>
              </a:ext>
            </a:extLst>
          </p:cNvPr>
          <p:cNvSpPr txBox="1"/>
          <p:nvPr/>
        </p:nvSpPr>
        <p:spPr>
          <a:xfrm>
            <a:off x="6864641" y="6356403"/>
            <a:ext cx="2376263" cy="29238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300" dirty="0">
                <a:solidFill>
                  <a:srgbClr val="2782A7"/>
                </a:solidFill>
                <a:latin typeface="Bebas Neue" pitchFamily="34" charset="0"/>
              </a:rPr>
              <a:t>RTR.PROFEDU@GMAIL.com</a:t>
            </a:r>
            <a:endParaRPr lang="tr-TR" sz="1300" dirty="0">
              <a:solidFill>
                <a:srgbClr val="2782A7"/>
              </a:solidFill>
              <a:latin typeface="Bebas Neue" pitchFamily="34" charset="0"/>
            </a:endParaRPr>
          </a:p>
        </p:txBody>
      </p:sp>
      <p:pic>
        <p:nvPicPr>
          <p:cNvPr id="8" name="Picture 13">
            <a:extLst>
              <a:ext uri="{FF2B5EF4-FFF2-40B4-BE49-F238E27FC236}">
                <a16:creationId xmlns="" xmlns:a16="http://schemas.microsoft.com/office/drawing/2014/main" id="{31C76499-FB25-472D-B47B-FC7E446E2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161" y="6383288"/>
            <a:ext cx="219278" cy="232423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="" xmlns:a16="http://schemas.microsoft.com/office/drawing/2014/main" id="{1638AB02-D41B-4707-93F9-E410D7D74C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657" y="6361769"/>
            <a:ext cx="263318" cy="279104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="" xmlns:a16="http://schemas.microsoft.com/office/drawing/2014/main" id="{619E7D1B-7228-4107-9B02-CD286AF4B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986" y="6331426"/>
            <a:ext cx="277455" cy="29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A9FD472-681C-4B99-9218-0EA113E17E46}"/>
              </a:ext>
            </a:extLst>
          </p:cNvPr>
          <p:cNvSpPr txBox="1"/>
          <p:nvPr/>
        </p:nvSpPr>
        <p:spPr>
          <a:xfrm>
            <a:off x="784495" y="2212806"/>
            <a:ext cx="10385571" cy="1754324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uz-Cyrl-UZ" sz="5400" b="1" dirty="0" smtClean="0">
                <a:solidFill>
                  <a:srgbClr val="1008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Урганч тумани кўп тармоқли техникуми</a:t>
            </a:r>
            <a:endParaRPr lang="uz-Cyrl-UZ" sz="5400" b="1" dirty="0">
              <a:solidFill>
                <a:srgbClr val="1008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77A3044A-0B9A-44D7-A3AE-E8BCDB9AF8D1}"/>
              </a:ext>
            </a:extLst>
          </p:cNvPr>
          <p:cNvGrpSpPr/>
          <p:nvPr/>
        </p:nvGrpSpPr>
        <p:grpSpPr>
          <a:xfrm>
            <a:off x="0" y="5340720"/>
            <a:ext cx="12192000" cy="1419196"/>
            <a:chOff x="0" y="3180066"/>
            <a:chExt cx="9143999" cy="1419196"/>
          </a:xfrm>
        </p:grpSpPr>
        <p:pic>
          <p:nvPicPr>
            <p:cNvPr id="13" name="Picture 2">
              <a:extLst>
                <a:ext uri="{FF2B5EF4-FFF2-40B4-BE49-F238E27FC236}">
                  <a16:creationId xmlns="" xmlns:a16="http://schemas.microsoft.com/office/drawing/2014/main" id="{A9800A7A-D5EB-46B2-9E7F-915579FB02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8" b="4594"/>
            <a:stretch/>
          </p:blipFill>
          <p:spPr bwMode="auto">
            <a:xfrm>
              <a:off x="0" y="3180066"/>
              <a:ext cx="6552729" cy="141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="" xmlns:a16="http://schemas.microsoft.com/office/drawing/2014/main" id="{0F5B526C-B77D-41C2-B0B8-04E91C804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81" t="3738" b="4594"/>
            <a:stretch/>
          </p:blipFill>
          <p:spPr bwMode="auto">
            <a:xfrm flipH="1">
              <a:off x="6552726" y="3180862"/>
              <a:ext cx="2591273" cy="141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26">
            <a:extLst>
              <a:ext uri="{FF2B5EF4-FFF2-40B4-BE49-F238E27FC236}">
                <a16:creationId xmlns="" xmlns:a16="http://schemas.microsoft.com/office/drawing/2014/main" id="{177CAF1A-7CDC-46AA-BF2B-80E260A66B27}"/>
              </a:ext>
            </a:extLst>
          </p:cNvPr>
          <p:cNvSpPr/>
          <p:nvPr/>
        </p:nvSpPr>
        <p:spPr>
          <a:xfrm>
            <a:off x="4471452" y="5191324"/>
            <a:ext cx="3011658" cy="362350"/>
          </a:xfrm>
          <a:prstGeom prst="rect">
            <a:avLst/>
          </a:prstGeom>
          <a:solidFill>
            <a:srgbClr val="278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84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3DCAB39C-A98B-42C5-8D75-14E2A85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uz-Cyrl-UZ" sz="3200" b="1" dirty="0" smtClean="0">
                <a:solidFill>
                  <a:srgbClr val="1008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Урганч тумани кўп тармоқли техникуми</a:t>
            </a:r>
            <a:endParaRPr lang="uz-Cyrl-UZ" sz="3200" b="1" dirty="0">
              <a:solidFill>
                <a:srgbClr val="1008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D87645C-F1F9-461F-B200-C6A4FB46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94" name="Прямоугольник 1024">
            <a:extLst>
              <a:ext uri="{FF2B5EF4-FFF2-40B4-BE49-F238E27FC236}">
                <a16:creationId xmlns="" xmlns:a16="http://schemas.microsoft.com/office/drawing/2014/main" id="{870C1B89-D969-4F74-B4E6-558C63ECD3C5}"/>
              </a:ext>
            </a:extLst>
          </p:cNvPr>
          <p:cNvSpPr/>
          <p:nvPr/>
        </p:nvSpPr>
        <p:spPr>
          <a:xfrm flipH="1">
            <a:off x="213153" y="890423"/>
            <a:ext cx="5130634" cy="530185"/>
          </a:xfrm>
          <a:prstGeom prst="round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МАНЗИЛИ</a:t>
            </a:r>
            <a:endParaRPr lang="uz-Cyrl-UZ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Прямоугольник 242">
            <a:extLst>
              <a:ext uri="{FF2B5EF4-FFF2-40B4-BE49-F238E27FC236}">
                <a16:creationId xmlns="" xmlns:a16="http://schemas.microsoft.com/office/drawing/2014/main" id="{043D27FA-2E58-4726-B6E1-166A743C6697}"/>
              </a:ext>
            </a:extLst>
          </p:cNvPr>
          <p:cNvSpPr/>
          <p:nvPr/>
        </p:nvSpPr>
        <p:spPr>
          <a:xfrm>
            <a:off x="1843315" y="888878"/>
            <a:ext cx="355600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uz-Cyrl-UZ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Хоразм вилояти Урганч тумани Қиёт  маҳалласи, Зафарли кўчаси</a:t>
            </a:r>
            <a:endParaRPr lang="uz-Cyrl-UZ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cxnSp>
        <p:nvCxnSpPr>
          <p:cNvPr id="244" name="Прямая соединительная линия 243">
            <a:extLst>
              <a:ext uri="{FF2B5EF4-FFF2-40B4-BE49-F238E27FC236}">
                <a16:creationId xmlns="" xmlns:a16="http://schemas.microsoft.com/office/drawing/2014/main" id="{F31F2823-458D-45AC-B6E1-A64472AE10B7}"/>
              </a:ext>
            </a:extLst>
          </p:cNvPr>
          <p:cNvCxnSpPr>
            <a:cxnSpLocks/>
          </p:cNvCxnSpPr>
          <p:nvPr/>
        </p:nvCxnSpPr>
        <p:spPr>
          <a:xfrm flipV="1">
            <a:off x="1833409" y="962984"/>
            <a:ext cx="0" cy="3741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Рисунок 244">
            <a:extLst>
              <a:ext uri="{FF2B5EF4-FFF2-40B4-BE49-F238E27FC236}">
                <a16:creationId xmlns="" xmlns:a16="http://schemas.microsoft.com/office/drawing/2014/main" id="{5C4E6140-6175-4168-AC44-5A1AEF926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286473" y="989299"/>
            <a:ext cx="473190" cy="347795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1D878DDC-6734-2A1E-E2E8-E28A0EDB32A0}"/>
              </a:ext>
            </a:extLst>
          </p:cNvPr>
          <p:cNvGrpSpPr/>
          <p:nvPr/>
        </p:nvGrpSpPr>
        <p:grpSpPr>
          <a:xfrm>
            <a:off x="213151" y="1482094"/>
            <a:ext cx="5130632" cy="5180759"/>
            <a:chOff x="213151" y="1482095"/>
            <a:chExt cx="5130632" cy="5056726"/>
          </a:xfrm>
        </p:grpSpPr>
        <p:sp>
          <p:nvSpPr>
            <p:cNvPr id="412" name="Прямоугольник: скругленные углы 411">
              <a:extLst>
                <a:ext uri="{FF2B5EF4-FFF2-40B4-BE49-F238E27FC236}">
                  <a16:creationId xmlns="" xmlns:a16="http://schemas.microsoft.com/office/drawing/2014/main" id="{E3C18019-8D03-4692-B897-6AE3A6BAB33A}"/>
                </a:ext>
              </a:extLst>
            </p:cNvPr>
            <p:cNvSpPr/>
            <p:nvPr/>
          </p:nvSpPr>
          <p:spPr>
            <a:xfrm flipH="1">
              <a:off x="2851455" y="1523178"/>
              <a:ext cx="2492325" cy="530185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R="0" lvl="0" indent="0" algn="ctr" fontAlgn="auto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2001 </a:t>
              </a:r>
              <a:r>
                <a:rPr lang="ru-RU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йил</a:t>
              </a:r>
              <a:endPara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13" name="Прямоугольник: скругленные углы 412">
              <a:extLst>
                <a:ext uri="{FF2B5EF4-FFF2-40B4-BE49-F238E27FC236}">
                  <a16:creationId xmlns="" xmlns:a16="http://schemas.microsoft.com/office/drawing/2014/main" id="{3374C1E1-19F2-4566-838B-97B79ED83805}"/>
                </a:ext>
              </a:extLst>
            </p:cNvPr>
            <p:cNvSpPr/>
            <p:nvPr/>
          </p:nvSpPr>
          <p:spPr>
            <a:xfrm flipH="1">
              <a:off x="213151" y="1482095"/>
              <a:ext cx="2715061" cy="61659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Бино</a:t>
              </a: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қурилган</a:t>
              </a: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йил</a:t>
              </a:r>
              <a:endPara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  <p:sp>
          <p:nvSpPr>
            <p:cNvPr id="415" name="Прямоугольник: скругленные углы 414">
              <a:extLst>
                <a:ext uri="{FF2B5EF4-FFF2-40B4-BE49-F238E27FC236}">
                  <a16:creationId xmlns="" xmlns:a16="http://schemas.microsoft.com/office/drawing/2014/main" id="{855F58FE-FE02-49DA-A32F-F69D3B34E658}"/>
                </a:ext>
              </a:extLst>
            </p:cNvPr>
            <p:cNvSpPr/>
            <p:nvPr/>
          </p:nvSpPr>
          <p:spPr>
            <a:xfrm flipH="1">
              <a:off x="2851458" y="2159078"/>
              <a:ext cx="2492325" cy="267377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7</a:t>
              </a: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50 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ўринли</a:t>
              </a:r>
              <a:endPara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16" name="Прямоугольник: скругленные углы 415">
              <a:extLst>
                <a:ext uri="{FF2B5EF4-FFF2-40B4-BE49-F238E27FC236}">
                  <a16:creationId xmlns="" xmlns:a16="http://schemas.microsoft.com/office/drawing/2014/main" id="{6E963C66-CC5A-45C9-B45D-3E5EA6B516CE}"/>
                </a:ext>
              </a:extLst>
            </p:cNvPr>
            <p:cNvSpPr/>
            <p:nvPr/>
          </p:nvSpPr>
          <p:spPr>
            <a:xfrm flipH="1">
              <a:off x="213151" y="2122158"/>
              <a:ext cx="2715061" cy="345928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uz-Cyrl-UZ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Қуввати</a:t>
              </a:r>
              <a:endParaRPr lang="ru-RU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Arial" pitchFamily="34" charset="0"/>
              </a:endParaRPr>
            </a:p>
          </p:txBody>
        </p:sp>
        <p:sp>
          <p:nvSpPr>
            <p:cNvPr id="422" name="Прямоугольник: скругленные углы 421">
              <a:extLst>
                <a:ext uri="{FF2B5EF4-FFF2-40B4-BE49-F238E27FC236}">
                  <a16:creationId xmlns="" xmlns:a16="http://schemas.microsoft.com/office/drawing/2014/main" id="{55DFCEA9-82A4-4CDE-93AF-41386FA96FB8}"/>
                </a:ext>
              </a:extLst>
            </p:cNvPr>
            <p:cNvSpPr/>
            <p:nvPr/>
          </p:nvSpPr>
          <p:spPr>
            <a:xfrm flipH="1">
              <a:off x="2851458" y="2537281"/>
              <a:ext cx="2492325" cy="267377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151 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нафар</a:t>
              </a:r>
              <a:endPara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24" name="Прямоугольник: скругленные углы 423">
              <a:extLst>
                <a:ext uri="{FF2B5EF4-FFF2-40B4-BE49-F238E27FC236}">
                  <a16:creationId xmlns="" xmlns:a16="http://schemas.microsoft.com/office/drawing/2014/main" id="{954E8F0D-3696-4FD6-87BF-43E68DA6D9CF}"/>
                </a:ext>
              </a:extLst>
            </p:cNvPr>
            <p:cNvSpPr/>
            <p:nvPr/>
          </p:nvSpPr>
          <p:spPr>
            <a:xfrm flipH="1">
              <a:off x="213151" y="2501059"/>
              <a:ext cx="2715061" cy="345928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uz-Cyrl-UZ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Ўқувчилар сони</a:t>
              </a:r>
              <a:endPara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  <p:sp>
          <p:nvSpPr>
            <p:cNvPr id="427" name="Прямоугольник: скругленные углы 426">
              <a:extLst>
                <a:ext uri="{FF2B5EF4-FFF2-40B4-BE49-F238E27FC236}">
                  <a16:creationId xmlns="" xmlns:a16="http://schemas.microsoft.com/office/drawing/2014/main" id="{06C607FB-CAAD-4290-A48C-4D41E2184509}"/>
                </a:ext>
              </a:extLst>
            </p:cNvPr>
            <p:cNvSpPr/>
            <p:nvPr/>
          </p:nvSpPr>
          <p:spPr>
            <a:xfrm flipH="1">
              <a:off x="2851458" y="2915483"/>
              <a:ext cx="2492325" cy="267377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3</a:t>
              </a: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та</a:t>
              </a:r>
              <a:endPara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28" name="Прямоугольник: скругленные углы 427">
              <a:extLst>
                <a:ext uri="{FF2B5EF4-FFF2-40B4-BE49-F238E27FC236}">
                  <a16:creationId xmlns="" xmlns:a16="http://schemas.microsoft.com/office/drawing/2014/main" id="{51B43706-EC43-4ECC-AE66-C9B1C3BAF8FF}"/>
                </a:ext>
              </a:extLst>
            </p:cNvPr>
            <p:cNvSpPr/>
            <p:nvPr/>
          </p:nvSpPr>
          <p:spPr>
            <a:xfrm flipH="1">
              <a:off x="213151" y="2879961"/>
              <a:ext cx="2715061" cy="345928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uz-Cyrl-UZ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Бинолар сони</a:t>
              </a:r>
              <a:endPara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  <p:sp>
          <p:nvSpPr>
            <p:cNvPr id="431" name="Прямоугольник: скругленные углы 430">
              <a:extLst>
                <a:ext uri="{FF2B5EF4-FFF2-40B4-BE49-F238E27FC236}">
                  <a16:creationId xmlns="" xmlns:a16="http://schemas.microsoft.com/office/drawing/2014/main" id="{906FEF83-C56D-405D-B450-41D5AA8D351A}"/>
                </a:ext>
              </a:extLst>
            </p:cNvPr>
            <p:cNvSpPr/>
            <p:nvPr/>
          </p:nvSpPr>
          <p:spPr>
            <a:xfrm flipH="1">
              <a:off x="2851458" y="3293686"/>
              <a:ext cx="2492325" cy="267377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3</a:t>
              </a:r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,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5</a:t>
              </a: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га</a:t>
              </a:r>
              <a:endPara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32" name="Прямоугольник: скругленные углы 431">
              <a:extLst>
                <a:ext uri="{FF2B5EF4-FFF2-40B4-BE49-F238E27FC236}">
                  <a16:creationId xmlns="" xmlns:a16="http://schemas.microsoft.com/office/drawing/2014/main" id="{A4A73C15-8A52-484B-B179-17D8D3E6DE71}"/>
                </a:ext>
              </a:extLst>
            </p:cNvPr>
            <p:cNvSpPr/>
            <p:nvPr/>
          </p:nvSpPr>
          <p:spPr>
            <a:xfrm flipH="1">
              <a:off x="213151" y="3258862"/>
              <a:ext cx="2715061" cy="345928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uz-Cyrl-UZ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Ер майдони</a:t>
              </a:r>
              <a:endParaRPr lang="ru-RU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Arial" pitchFamily="34" charset="0"/>
              </a:endParaRPr>
            </a:p>
          </p:txBody>
        </p:sp>
        <p:sp>
          <p:nvSpPr>
            <p:cNvPr id="434" name="Прямоугольник: скругленные углы 433">
              <a:extLst>
                <a:ext uri="{FF2B5EF4-FFF2-40B4-BE49-F238E27FC236}">
                  <a16:creationId xmlns="" xmlns:a16="http://schemas.microsoft.com/office/drawing/2014/main" id="{9DF0FC0B-FCCA-41BD-8C84-474E33118D0E}"/>
                </a:ext>
              </a:extLst>
            </p:cNvPr>
            <p:cNvSpPr/>
            <p:nvPr/>
          </p:nvSpPr>
          <p:spPr>
            <a:xfrm flipH="1">
              <a:off x="2851458" y="3671888"/>
              <a:ext cx="2492325" cy="267377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R="0" lvl="0" indent="0" algn="ctr" fontAlgn="auto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11739,3 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м.кв</a:t>
              </a:r>
              <a:endPara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36" name="Прямоугольник: скругленные углы 435">
              <a:extLst>
                <a:ext uri="{FF2B5EF4-FFF2-40B4-BE49-F238E27FC236}">
                  <a16:creationId xmlns="" xmlns:a16="http://schemas.microsoft.com/office/drawing/2014/main" id="{64BD7247-EAAF-4020-92A3-59DC8893DFEE}"/>
                </a:ext>
              </a:extLst>
            </p:cNvPr>
            <p:cNvSpPr/>
            <p:nvPr/>
          </p:nvSpPr>
          <p:spPr>
            <a:xfrm flipH="1">
              <a:off x="213151" y="3637764"/>
              <a:ext cx="2715061" cy="345928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uz-Cyrl-UZ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Ўқув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майдони</a:t>
              </a: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</a:t>
              </a:r>
            </a:p>
          </p:txBody>
        </p:sp>
        <p:sp>
          <p:nvSpPr>
            <p:cNvPr id="439" name="Прямоугольник: скругленные углы 438">
              <a:extLst>
                <a:ext uri="{FF2B5EF4-FFF2-40B4-BE49-F238E27FC236}">
                  <a16:creationId xmlns="" xmlns:a16="http://schemas.microsoft.com/office/drawing/2014/main" id="{2AF207E5-6195-4D20-97AD-5C44539E6A6E}"/>
                </a:ext>
              </a:extLst>
            </p:cNvPr>
            <p:cNvSpPr/>
            <p:nvPr/>
          </p:nvSpPr>
          <p:spPr>
            <a:xfrm flipH="1">
              <a:off x="2851458" y="4050092"/>
              <a:ext cx="2492325" cy="267377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3</a:t>
              </a:r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0</a:t>
              </a: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 та</a:t>
              </a:r>
              <a:endPara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40" name="Прямоугольник: скругленные углы 439">
              <a:extLst>
                <a:ext uri="{FF2B5EF4-FFF2-40B4-BE49-F238E27FC236}">
                  <a16:creationId xmlns="" xmlns:a16="http://schemas.microsoft.com/office/drawing/2014/main" id="{426A8C35-B2AC-43BD-8191-DEAAA530E69A}"/>
                </a:ext>
              </a:extLst>
            </p:cNvPr>
            <p:cNvSpPr/>
            <p:nvPr/>
          </p:nvSpPr>
          <p:spPr>
            <a:xfrm flipH="1">
              <a:off x="213151" y="4016665"/>
              <a:ext cx="2715061" cy="345928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uz-Cyrl-UZ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Ўқув хоналари сони</a:t>
              </a:r>
              <a:endPara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  <p:sp>
          <p:nvSpPr>
            <p:cNvPr id="443" name="Прямоугольник: скругленные углы 442">
              <a:extLst>
                <a:ext uri="{FF2B5EF4-FFF2-40B4-BE49-F238E27FC236}">
                  <a16:creationId xmlns="" xmlns:a16="http://schemas.microsoft.com/office/drawing/2014/main" id="{E3ACDFA0-C1F7-4991-9D49-4B0F95E6F09F}"/>
                </a:ext>
              </a:extLst>
            </p:cNvPr>
            <p:cNvSpPr/>
            <p:nvPr/>
          </p:nvSpPr>
          <p:spPr>
            <a:xfrm flipH="1">
              <a:off x="2851458" y="4428294"/>
              <a:ext cx="2492325" cy="267377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  <a:defRPr/>
              </a:pP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100 ўринли</a:t>
              </a:r>
              <a:endParaRPr lang="uz-Cyrl-UZ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45" name="Прямоугольник: скругленные углы 444">
              <a:extLst>
                <a:ext uri="{FF2B5EF4-FFF2-40B4-BE49-F238E27FC236}">
                  <a16:creationId xmlns="" xmlns:a16="http://schemas.microsoft.com/office/drawing/2014/main" id="{BC0CD67D-B55E-4E96-8AE5-DE2454FFA7D2}"/>
                </a:ext>
              </a:extLst>
            </p:cNvPr>
            <p:cNvSpPr/>
            <p:nvPr/>
          </p:nvSpPr>
          <p:spPr>
            <a:xfrm flipH="1">
              <a:off x="213151" y="4395567"/>
              <a:ext cx="2715061" cy="345928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uz-Cyrl-UZ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Ётоқхона</a:t>
              </a:r>
              <a:endParaRPr lang="ru-RU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Arial" pitchFamily="34" charset="0"/>
              </a:endParaRPr>
            </a:p>
          </p:txBody>
        </p:sp>
        <p:sp>
          <p:nvSpPr>
            <p:cNvPr id="448" name="Прямоугольник: скругленные углы 447">
              <a:extLst>
                <a:ext uri="{FF2B5EF4-FFF2-40B4-BE49-F238E27FC236}">
                  <a16:creationId xmlns="" xmlns:a16="http://schemas.microsoft.com/office/drawing/2014/main" id="{95931673-4578-4EA8-90C2-0228579AD6E6}"/>
                </a:ext>
              </a:extLst>
            </p:cNvPr>
            <p:cNvSpPr/>
            <p:nvPr/>
          </p:nvSpPr>
          <p:spPr>
            <a:xfrm flipH="1">
              <a:off x="2851458" y="4795344"/>
              <a:ext cx="2492325" cy="267377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defRPr/>
              </a:pP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17,55х29,40 м 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(</a:t>
              </a: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515,79 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кв.м.)</a:t>
              </a:r>
            </a:p>
          </p:txBody>
        </p:sp>
        <p:sp>
          <p:nvSpPr>
            <p:cNvPr id="449" name="Прямоугольник: скругленные углы 448">
              <a:extLst>
                <a:ext uri="{FF2B5EF4-FFF2-40B4-BE49-F238E27FC236}">
                  <a16:creationId xmlns="" xmlns:a16="http://schemas.microsoft.com/office/drawing/2014/main" id="{D1A56AAA-0619-4C72-BBA6-BA3171403031}"/>
                </a:ext>
              </a:extLst>
            </p:cNvPr>
            <p:cNvSpPr/>
            <p:nvPr/>
          </p:nvSpPr>
          <p:spPr>
            <a:xfrm flipH="1">
              <a:off x="213151" y="4774468"/>
              <a:ext cx="2715061" cy="345928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uz-Cyrl-UZ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Спорт зал</a:t>
              </a:r>
              <a:endParaRPr lang="ru-RU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/>
                <a:cs typeface="Arial" pitchFamily="34" charset="0"/>
              </a:endParaRPr>
            </a:p>
          </p:txBody>
        </p:sp>
        <p:sp>
          <p:nvSpPr>
            <p:cNvPr id="452" name="Прямоугольник: скругленные углы 451">
              <a:extLst>
                <a:ext uri="{FF2B5EF4-FFF2-40B4-BE49-F238E27FC236}">
                  <a16:creationId xmlns="" xmlns:a16="http://schemas.microsoft.com/office/drawing/2014/main" id="{427B99D5-B903-4433-A4C8-28DB9A5552EF}"/>
                </a:ext>
              </a:extLst>
            </p:cNvPr>
            <p:cNvSpPr/>
            <p:nvPr/>
          </p:nvSpPr>
          <p:spPr>
            <a:xfrm flipH="1">
              <a:off x="2851458" y="5173547"/>
              <a:ext cx="2492325" cy="267377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120 </a:t>
              </a: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ўр</a:t>
              </a:r>
              <a:r>
                <a:rPr lang="ru-RU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и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нли</a:t>
              </a:r>
              <a:endPara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54" name="Прямоугольник: скругленные углы 453">
              <a:extLst>
                <a:ext uri="{FF2B5EF4-FFF2-40B4-BE49-F238E27FC236}">
                  <a16:creationId xmlns="" xmlns:a16="http://schemas.microsoft.com/office/drawing/2014/main" id="{070BFF45-E96A-4121-9E08-70E06D4357FF}"/>
                </a:ext>
              </a:extLst>
            </p:cNvPr>
            <p:cNvSpPr/>
            <p:nvPr/>
          </p:nvSpPr>
          <p:spPr>
            <a:xfrm flipH="1">
              <a:off x="213151" y="5153370"/>
              <a:ext cx="2715061" cy="345928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uz-Cyrl-UZ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Ошхона (Буфет)</a:t>
              </a:r>
              <a:endPara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  <p:sp>
          <p:nvSpPr>
            <p:cNvPr id="457" name="Прямоугольник: скругленные углы 456">
              <a:extLst>
                <a:ext uri="{FF2B5EF4-FFF2-40B4-BE49-F238E27FC236}">
                  <a16:creationId xmlns="" xmlns:a16="http://schemas.microsoft.com/office/drawing/2014/main" id="{59A8076D-A414-416C-ABA7-FA791101EF4A}"/>
                </a:ext>
              </a:extLst>
            </p:cNvPr>
            <p:cNvSpPr/>
            <p:nvPr/>
          </p:nvSpPr>
          <p:spPr>
            <a:xfrm flipH="1">
              <a:off x="2851456" y="5503868"/>
              <a:ext cx="2492325" cy="439171"/>
            </a:xfrm>
            <a:prstGeom prst="round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>
                <a:lnSpc>
                  <a:spcPct val="115000"/>
                </a:lnSpc>
                <a:defRPr/>
              </a:pP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1 қаватли </a:t>
              </a: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(1346,7 </a:t>
              </a:r>
              <a:r>
                <a:rPr lang="uz-Cyrl-UZ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м2</a:t>
              </a:r>
              <a:r>
                <a:rPr lang="uz-Cyrl-UZ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)</a:t>
              </a:r>
              <a:endPara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58" name="Прямоугольник: скругленные углы 457">
              <a:extLst>
                <a:ext uri="{FF2B5EF4-FFF2-40B4-BE49-F238E27FC236}">
                  <a16:creationId xmlns="" xmlns:a16="http://schemas.microsoft.com/office/drawing/2014/main" id="{0E1A9AAE-E346-4BB8-970C-9A8DBD8D9ABB}"/>
                </a:ext>
              </a:extLst>
            </p:cNvPr>
            <p:cNvSpPr/>
            <p:nvPr/>
          </p:nvSpPr>
          <p:spPr>
            <a:xfrm flipH="1">
              <a:off x="213151" y="5532271"/>
              <a:ext cx="2715061" cy="385553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spcAft>
                  <a:spcPts val="0"/>
                </a:spcAft>
              </a:pP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Ишлаб</a:t>
              </a: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чиқариш</a:t>
              </a: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устахонаси</a:t>
              </a: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</a:t>
              </a:r>
            </a:p>
            <a:p>
              <a:pPr>
                <a:spcAft>
                  <a:spcPts val="0"/>
                </a:spcAft>
              </a:pP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қавати</a:t>
              </a: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ва</a:t>
              </a:r>
              <a:r>
                <a: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</a:t>
              </a:r>
              <a:r>
                <a:rPr lang="ru-RU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майдони</a:t>
              </a:r>
              <a:endPara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="" xmlns:a16="http://schemas.microsoft.com/office/drawing/2014/main" id="{A277497A-E154-00BF-D165-D721F74E147E}"/>
                </a:ext>
              </a:extLst>
            </p:cNvPr>
            <p:cNvGrpSpPr/>
            <p:nvPr/>
          </p:nvGrpSpPr>
          <p:grpSpPr>
            <a:xfrm>
              <a:off x="213151" y="5950797"/>
              <a:ext cx="5130631" cy="588024"/>
              <a:chOff x="213151" y="5812776"/>
              <a:chExt cx="5130631" cy="453696"/>
            </a:xfrm>
          </p:grpSpPr>
          <p:sp>
            <p:nvSpPr>
              <p:cNvPr id="460" name="Прямоугольник: скругленные углы 459">
                <a:extLst>
                  <a:ext uri="{FF2B5EF4-FFF2-40B4-BE49-F238E27FC236}">
                    <a16:creationId xmlns="" xmlns:a16="http://schemas.microsoft.com/office/drawing/2014/main" id="{9D9ED290-259F-4D82-B31B-DC4B22D64CF9}"/>
                  </a:ext>
                </a:extLst>
              </p:cNvPr>
              <p:cNvSpPr/>
              <p:nvPr/>
            </p:nvSpPr>
            <p:spPr>
              <a:xfrm flipH="1">
                <a:off x="2851457" y="5862957"/>
                <a:ext cx="2492325" cy="350672"/>
              </a:xfrm>
              <a:prstGeom prst="round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uz-Cyrl-UZ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cs typeface="Arial" pitchFamily="34" charset="0"/>
                  </a:rPr>
                  <a:t>Олий </a:t>
                </a:r>
                <a:r>
                  <a:rPr lang="uz-Cyrl-UZ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cs typeface="Arial" pitchFamily="34" charset="0"/>
                  </a:rPr>
                  <a:t>таълим, </a:t>
                </a:r>
                <a:r>
                  <a:rPr lang="uz-Cyrl-UZ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cs typeface="Arial" pitchFamily="34" charset="0"/>
                  </a:rPr>
                  <a:t>фан ва инновациялар вазирлиги</a:t>
                </a:r>
                <a:endParaRPr lang="ru-RU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65" name="Прямоугольник: скругленные углы 464">
                <a:extLst>
                  <a:ext uri="{FF2B5EF4-FFF2-40B4-BE49-F238E27FC236}">
                    <a16:creationId xmlns="" xmlns:a16="http://schemas.microsoft.com/office/drawing/2014/main" id="{D377B1BA-3C17-4F37-BBE4-FA0766C8C6CB}"/>
                  </a:ext>
                </a:extLst>
              </p:cNvPr>
              <p:cNvSpPr/>
              <p:nvPr/>
            </p:nvSpPr>
            <p:spPr>
              <a:xfrm flipH="1">
                <a:off x="213151" y="5812776"/>
                <a:ext cx="2715061" cy="453696"/>
              </a:xfrm>
              <a:prstGeom prst="roundRect">
                <a:avLst/>
              </a:prstGeom>
              <a:solidFill>
                <a:srgbClr val="1490B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spcAft>
                    <a:spcPts val="0"/>
                  </a:spcAft>
                </a:pPr>
                <a:r>
                  <a:rPr lang="uz-Cyrl-UZ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Arial" pitchFamily="34" charset="0"/>
                  </a:rPr>
                  <a:t>  Қайси вазирлик (идора) тизимида</a:t>
                </a:r>
                <a:endParaRPr lang="ru-RU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endParaRPr>
              </a:p>
            </p:txBody>
          </p:sp>
        </p:grpSp>
      </p:grpSp>
      <p:sp>
        <p:nvSpPr>
          <p:cNvPr id="479" name="Прямоугольник: скругленные углы 478">
            <a:extLst>
              <a:ext uri="{FF2B5EF4-FFF2-40B4-BE49-F238E27FC236}">
                <a16:creationId xmlns="" xmlns:a16="http://schemas.microsoft.com/office/drawing/2014/main" id="{2D11C2FE-3194-428A-8AF1-FC0073E24017}"/>
              </a:ext>
            </a:extLst>
          </p:cNvPr>
          <p:cNvSpPr/>
          <p:nvPr/>
        </p:nvSpPr>
        <p:spPr>
          <a:xfrm flipH="1">
            <a:off x="5481361" y="4265778"/>
            <a:ext cx="6395585" cy="267377"/>
          </a:xfrm>
          <a:prstGeom prst="roundRect">
            <a:avLst/>
          </a:prstGeom>
          <a:solidFill>
            <a:srgbClr val="1490B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585020">
              <a:defRPr/>
            </a:pPr>
            <a:r>
              <a:rPr lang="uz-Cyrl-UZ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Таълим муассасасининг фасад қисми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83" name="Прямоугольник: скругленные углы 482">
            <a:extLst>
              <a:ext uri="{FF2B5EF4-FFF2-40B4-BE49-F238E27FC236}">
                <a16:creationId xmlns="" xmlns:a16="http://schemas.microsoft.com/office/drawing/2014/main" id="{48CAA18F-31C5-46CC-B33F-FAC80159B78B}"/>
              </a:ext>
            </a:extLst>
          </p:cNvPr>
          <p:cNvSpPr/>
          <p:nvPr/>
        </p:nvSpPr>
        <p:spPr>
          <a:xfrm flipH="1">
            <a:off x="5509863" y="6467688"/>
            <a:ext cx="3075150" cy="198152"/>
          </a:xfrm>
          <a:prstGeom prst="roundRect">
            <a:avLst/>
          </a:prstGeom>
          <a:solidFill>
            <a:srgbClr val="1490B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585020">
              <a:defRPr/>
            </a:pPr>
            <a:r>
              <a:rPr lang="uz-Cyrl-UZ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Таълим муассасасининг фасад қисми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87" name="Прямоугольник: скругленные углы 486">
            <a:extLst>
              <a:ext uri="{FF2B5EF4-FFF2-40B4-BE49-F238E27FC236}">
                <a16:creationId xmlns="" xmlns:a16="http://schemas.microsoft.com/office/drawing/2014/main" id="{EB1C85D9-95C5-47ED-97EF-ACBF14F9A2CB}"/>
              </a:ext>
            </a:extLst>
          </p:cNvPr>
          <p:cNvSpPr/>
          <p:nvPr/>
        </p:nvSpPr>
        <p:spPr>
          <a:xfrm flipH="1">
            <a:off x="8781574" y="6464702"/>
            <a:ext cx="3075149" cy="198152"/>
          </a:xfrm>
          <a:prstGeom prst="roundRect">
            <a:avLst/>
          </a:prstGeom>
          <a:solidFill>
            <a:srgbClr val="1490B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585020">
              <a:defRPr/>
            </a:pPr>
            <a:r>
              <a:rPr lang="uz-Cyrl-UZ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Таълим муассасасининг фасад қисми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pic>
        <p:nvPicPr>
          <p:cNvPr id="41" name="Рисунок 40"/>
          <p:cNvPicPr/>
          <p:nvPr/>
        </p:nvPicPr>
        <p:blipFill>
          <a:blip r:embed="rId3"/>
          <a:stretch>
            <a:fillRect/>
          </a:stretch>
        </p:blipFill>
        <p:spPr>
          <a:xfrm>
            <a:off x="5481360" y="4591050"/>
            <a:ext cx="3199651" cy="1819929"/>
          </a:xfrm>
          <a:prstGeom prst="rect">
            <a:avLst/>
          </a:prstGeom>
        </p:spPr>
      </p:pic>
      <p:pic>
        <p:nvPicPr>
          <p:cNvPr id="43" name="Рисунок 42"/>
          <p:cNvPicPr/>
          <p:nvPr/>
        </p:nvPicPr>
        <p:blipFill>
          <a:blip r:embed="rId4"/>
          <a:stretch>
            <a:fillRect/>
          </a:stretch>
        </p:blipFill>
        <p:spPr>
          <a:xfrm>
            <a:off x="5625296" y="865671"/>
            <a:ext cx="6111433" cy="3384376"/>
          </a:xfrm>
          <a:prstGeom prst="rect">
            <a:avLst/>
          </a:prstGeom>
        </p:spPr>
      </p:pic>
      <p:pic>
        <p:nvPicPr>
          <p:cNvPr id="40" name="Рисунок 39"/>
          <p:cNvPicPr/>
          <p:nvPr/>
        </p:nvPicPr>
        <p:blipFill>
          <a:blip r:embed="rId5"/>
          <a:stretch>
            <a:fillRect/>
          </a:stretch>
        </p:blipFill>
        <p:spPr>
          <a:xfrm>
            <a:off x="8781574" y="4595335"/>
            <a:ext cx="3075149" cy="18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8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3DCAB39C-A98B-42C5-8D75-14E2A85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9713"/>
            <a:r>
              <a:rPr lang="uz-Cyrl-UZ" sz="3200" dirty="0">
                <a:solidFill>
                  <a:srgbClr val="1008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Урганч тумани кўп тармоқли техникуми</a:t>
            </a:r>
            <a:endParaRPr lang="uz-Cyrl-UZ" sz="3200" dirty="0">
              <a:solidFill>
                <a:srgbClr val="0274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D87645C-F1F9-461F-B200-C6A4FB46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3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80E9DA4C-7A70-4E5E-A3E4-B8D9CA8D8823}"/>
              </a:ext>
            </a:extLst>
          </p:cNvPr>
          <p:cNvGrpSpPr/>
          <p:nvPr/>
        </p:nvGrpSpPr>
        <p:grpSpPr>
          <a:xfrm>
            <a:off x="405583" y="3486150"/>
            <a:ext cx="11401420" cy="3248025"/>
            <a:chOff x="405583" y="3495675"/>
            <a:chExt cx="11401420" cy="3248025"/>
          </a:xfrm>
        </p:grpSpPr>
        <p:sp>
          <p:nvSpPr>
            <p:cNvPr id="479" name="Прямоугольник: скругленные углы 478">
              <a:extLst>
                <a:ext uri="{FF2B5EF4-FFF2-40B4-BE49-F238E27FC236}">
                  <a16:creationId xmlns="" xmlns:a16="http://schemas.microsoft.com/office/drawing/2014/main" id="{2D11C2FE-3194-428A-8AF1-FC0073E24017}"/>
                </a:ext>
              </a:extLst>
            </p:cNvPr>
            <p:cNvSpPr/>
            <p:nvPr/>
          </p:nvSpPr>
          <p:spPr>
            <a:xfrm flipH="1">
              <a:off x="405588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Маънавият </a:t>
              </a: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="" xmlns:a16="http://schemas.microsoft.com/office/drawing/2014/main" id="{E8FAD2A7-C010-4711-B4CB-D0CA1221ED30}"/>
                </a:ext>
              </a:extLst>
            </p:cNvPr>
            <p:cNvSpPr/>
            <p:nvPr/>
          </p:nvSpPr>
          <p:spPr>
            <a:xfrm flipH="1">
              <a:off x="6206959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Информатика ўқув 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="" xmlns:a16="http://schemas.microsoft.com/office/drawing/2014/main" id="{5C66F278-0E36-4364-A9EC-E448D266C738}"/>
                </a:ext>
              </a:extLst>
            </p:cNvPr>
            <p:cNvSpPr/>
            <p:nvPr/>
          </p:nvSpPr>
          <p:spPr>
            <a:xfrm flipH="1">
              <a:off x="405583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Маънавият 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Прямоугольник: скругленные углы 50">
              <a:extLst>
                <a:ext uri="{FF2B5EF4-FFF2-40B4-BE49-F238E27FC236}">
                  <a16:creationId xmlns="" xmlns:a16="http://schemas.microsoft.com/office/drawing/2014/main" id="{7C38E113-849A-46D1-89F9-37AF1404DF46}"/>
                </a:ext>
              </a:extLst>
            </p:cNvPr>
            <p:cNvSpPr/>
            <p:nvPr/>
          </p:nvSpPr>
          <p:spPr>
            <a:xfrm flipH="1">
              <a:off x="6206955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Информатика ўқув 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23F98B10-593D-49CE-B9A9-FE4D4855C7BB}"/>
              </a:ext>
            </a:extLst>
          </p:cNvPr>
          <p:cNvSpPr/>
          <p:nvPr/>
        </p:nvSpPr>
        <p:spPr>
          <a:xfrm flipH="1">
            <a:off x="12144607" y="2123080"/>
            <a:ext cx="55011" cy="3250727"/>
          </a:xfrm>
          <a:prstGeom prst="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/>
          <p:nvPr/>
        </p:nvPicPr>
        <p:blipFill>
          <a:blip r:embed="rId2"/>
          <a:stretch>
            <a:fillRect/>
          </a:stretch>
        </p:blipFill>
        <p:spPr>
          <a:xfrm>
            <a:off x="6226624" y="880068"/>
            <a:ext cx="5500917" cy="2530789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3"/>
          <a:stretch>
            <a:fillRect/>
          </a:stretch>
        </p:blipFill>
        <p:spPr>
          <a:xfrm>
            <a:off x="405583" y="880067"/>
            <a:ext cx="5600044" cy="2530789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4"/>
          <a:stretch>
            <a:fillRect/>
          </a:stretch>
        </p:blipFill>
        <p:spPr>
          <a:xfrm>
            <a:off x="405587" y="3802743"/>
            <a:ext cx="5600039" cy="26561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3" y="3802743"/>
            <a:ext cx="5500917" cy="265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4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3DCAB39C-A98B-42C5-8D75-14E2A85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9713"/>
            <a:r>
              <a:rPr lang="uz-Cyrl-UZ" sz="3200" dirty="0">
                <a:solidFill>
                  <a:srgbClr val="1008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Урганч тумани кўп тармоқли техникуми</a:t>
            </a:r>
            <a:endParaRPr lang="uz-Cyrl-UZ" sz="3200" dirty="0">
              <a:solidFill>
                <a:srgbClr val="0274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D87645C-F1F9-461F-B200-C6A4FB46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4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80E9DA4C-7A70-4E5E-A3E4-B8D9CA8D8823}"/>
              </a:ext>
            </a:extLst>
          </p:cNvPr>
          <p:cNvGrpSpPr/>
          <p:nvPr/>
        </p:nvGrpSpPr>
        <p:grpSpPr>
          <a:xfrm>
            <a:off x="405583" y="3486150"/>
            <a:ext cx="11401420" cy="3248025"/>
            <a:chOff x="405583" y="3495675"/>
            <a:chExt cx="11401420" cy="3248025"/>
          </a:xfrm>
        </p:grpSpPr>
        <p:sp>
          <p:nvSpPr>
            <p:cNvPr id="479" name="Прямоугольник: скругленные углы 478">
              <a:extLst>
                <a:ext uri="{FF2B5EF4-FFF2-40B4-BE49-F238E27FC236}">
                  <a16:creationId xmlns="" xmlns:a16="http://schemas.microsoft.com/office/drawing/2014/main" id="{2D11C2FE-3194-428A-8AF1-FC0073E24017}"/>
                </a:ext>
              </a:extLst>
            </p:cNvPr>
            <p:cNvSpPr/>
            <p:nvPr/>
          </p:nvSpPr>
          <p:spPr>
            <a:xfrm flipH="1">
              <a:off x="405588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Тикувчилик  устахонаси 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="" xmlns:a16="http://schemas.microsoft.com/office/drawing/2014/main" id="{E8FAD2A7-C010-4711-B4CB-D0CA1221ED30}"/>
                </a:ext>
              </a:extLst>
            </p:cNvPr>
            <p:cNvSpPr/>
            <p:nvPr/>
          </p:nvSpPr>
          <p:spPr>
            <a:xfrm flipH="1">
              <a:off x="6206959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Тикувчилик  устахонаси 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="" xmlns:a16="http://schemas.microsoft.com/office/drawing/2014/main" id="{5C66F278-0E36-4364-A9EC-E448D266C738}"/>
                </a:ext>
              </a:extLst>
            </p:cNvPr>
            <p:cNvSpPr/>
            <p:nvPr/>
          </p:nvSpPr>
          <p:spPr>
            <a:xfrm flipH="1">
              <a:off x="405583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Чилангарлик иши устахонаси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Прямоугольник: скругленные углы 50">
              <a:extLst>
                <a:ext uri="{FF2B5EF4-FFF2-40B4-BE49-F238E27FC236}">
                  <a16:creationId xmlns="" xmlns:a16="http://schemas.microsoft.com/office/drawing/2014/main" id="{7C38E113-849A-46D1-89F9-37AF1404DF46}"/>
                </a:ext>
              </a:extLst>
            </p:cNvPr>
            <p:cNvSpPr/>
            <p:nvPr/>
          </p:nvSpPr>
          <p:spPr>
            <a:xfrm flipH="1">
              <a:off x="6206955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Чилангарлик иши устахонаси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23F98B10-593D-49CE-B9A9-FE4D4855C7BB}"/>
              </a:ext>
            </a:extLst>
          </p:cNvPr>
          <p:cNvSpPr/>
          <p:nvPr/>
        </p:nvSpPr>
        <p:spPr>
          <a:xfrm flipH="1">
            <a:off x="12144607" y="2123080"/>
            <a:ext cx="55011" cy="3250727"/>
          </a:xfrm>
          <a:prstGeom prst="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/>
          <p:nvPr/>
        </p:nvPicPr>
        <p:blipFill>
          <a:blip r:embed="rId2"/>
          <a:stretch>
            <a:fillRect/>
          </a:stretch>
        </p:blipFill>
        <p:spPr>
          <a:xfrm>
            <a:off x="405583" y="841967"/>
            <a:ext cx="5600044" cy="2597919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3"/>
          <a:stretch>
            <a:fillRect/>
          </a:stretch>
        </p:blipFill>
        <p:spPr>
          <a:xfrm>
            <a:off x="6206955" y="809413"/>
            <a:ext cx="5578645" cy="2630473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4"/>
          <a:stretch>
            <a:fillRect/>
          </a:stretch>
        </p:blipFill>
        <p:spPr>
          <a:xfrm>
            <a:off x="6206955" y="3831219"/>
            <a:ext cx="5578645" cy="2602193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>
          <a:blip r:embed="rId5"/>
          <a:stretch>
            <a:fillRect/>
          </a:stretch>
        </p:blipFill>
        <p:spPr>
          <a:xfrm>
            <a:off x="405587" y="3831218"/>
            <a:ext cx="5600039" cy="26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3DCAB39C-A98B-42C5-8D75-14E2A85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9713"/>
            <a:r>
              <a:rPr lang="uz-Cyrl-UZ" sz="3200" dirty="0">
                <a:solidFill>
                  <a:srgbClr val="1008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Урганч тумани кўп тармоқли техникуми</a:t>
            </a:r>
            <a:endParaRPr lang="uz-Cyrl-UZ" sz="3200" dirty="0">
              <a:solidFill>
                <a:srgbClr val="0274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D87645C-F1F9-461F-B200-C6A4FB46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5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80E9DA4C-7A70-4E5E-A3E4-B8D9CA8D8823}"/>
              </a:ext>
            </a:extLst>
          </p:cNvPr>
          <p:cNvGrpSpPr/>
          <p:nvPr/>
        </p:nvGrpSpPr>
        <p:grpSpPr>
          <a:xfrm>
            <a:off x="405583" y="3486150"/>
            <a:ext cx="11401420" cy="3248025"/>
            <a:chOff x="405583" y="3495675"/>
            <a:chExt cx="11401420" cy="3248025"/>
          </a:xfrm>
        </p:grpSpPr>
        <p:sp>
          <p:nvSpPr>
            <p:cNvPr id="479" name="Прямоугольник: скругленные углы 478">
              <a:extLst>
                <a:ext uri="{FF2B5EF4-FFF2-40B4-BE49-F238E27FC236}">
                  <a16:creationId xmlns="" xmlns:a16="http://schemas.microsoft.com/office/drawing/2014/main" id="{2D11C2FE-3194-428A-8AF1-FC0073E24017}"/>
                </a:ext>
              </a:extLst>
            </p:cNvPr>
            <p:cNvSpPr/>
            <p:nvPr/>
          </p:nvSpPr>
          <p:spPr>
            <a:xfrm flipH="1">
              <a:off x="405588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Мактабгача таълим ўқув </a:t>
              </a: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="" xmlns:a16="http://schemas.microsoft.com/office/drawing/2014/main" id="{E8FAD2A7-C010-4711-B4CB-D0CA1221ED30}"/>
                </a:ext>
              </a:extLst>
            </p:cNvPr>
            <p:cNvSpPr/>
            <p:nvPr/>
          </p:nvSpPr>
          <p:spPr>
            <a:xfrm flipH="1">
              <a:off x="6206959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Ўқув 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="" xmlns:a16="http://schemas.microsoft.com/office/drawing/2014/main" id="{5C66F278-0E36-4364-A9EC-E448D266C738}"/>
                </a:ext>
              </a:extLst>
            </p:cNvPr>
            <p:cNvSpPr/>
            <p:nvPr/>
          </p:nvSpPr>
          <p:spPr>
            <a:xfrm flipH="1">
              <a:off x="405583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Ўқув 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Прямоугольник: скругленные углы 50">
              <a:extLst>
                <a:ext uri="{FF2B5EF4-FFF2-40B4-BE49-F238E27FC236}">
                  <a16:creationId xmlns="" xmlns:a16="http://schemas.microsoft.com/office/drawing/2014/main" id="{7C38E113-849A-46D1-89F9-37AF1404DF46}"/>
                </a:ext>
              </a:extLst>
            </p:cNvPr>
            <p:cNvSpPr/>
            <p:nvPr/>
          </p:nvSpPr>
          <p:spPr>
            <a:xfrm flipH="1">
              <a:off x="6206955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Бухгалтерия ўқув </a:t>
              </a: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23F98B10-593D-49CE-B9A9-FE4D4855C7BB}"/>
              </a:ext>
            </a:extLst>
          </p:cNvPr>
          <p:cNvSpPr/>
          <p:nvPr/>
        </p:nvSpPr>
        <p:spPr>
          <a:xfrm flipH="1">
            <a:off x="12144607" y="2123080"/>
            <a:ext cx="55011" cy="3250727"/>
          </a:xfrm>
          <a:prstGeom prst="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/>
          <p:nvPr/>
        </p:nvPicPr>
        <p:blipFill>
          <a:blip r:embed="rId2"/>
          <a:stretch>
            <a:fillRect/>
          </a:stretch>
        </p:blipFill>
        <p:spPr>
          <a:xfrm>
            <a:off x="405583" y="841832"/>
            <a:ext cx="5520093" cy="2530018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 rotWithShape="1">
          <a:blip r:embed="rId3"/>
          <a:srcRect r="6236"/>
          <a:stretch/>
        </p:blipFill>
        <p:spPr bwMode="auto">
          <a:xfrm>
            <a:off x="405583" y="3831771"/>
            <a:ext cx="5520093" cy="2612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313713" y="841832"/>
            <a:ext cx="5442858" cy="2530018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5"/>
          <a:stretch>
            <a:fillRect/>
          </a:stretch>
        </p:blipFill>
        <p:spPr>
          <a:xfrm>
            <a:off x="6313713" y="3831771"/>
            <a:ext cx="5442858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3DCAB39C-A98B-42C5-8D75-14E2A85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9713"/>
            <a:r>
              <a:rPr lang="uz-Cyrl-UZ" sz="3200" dirty="0">
                <a:solidFill>
                  <a:srgbClr val="1008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Урганч тумани кўп тармоқли техникуми</a:t>
            </a:r>
            <a:endParaRPr lang="uz-Cyrl-UZ" sz="3200" dirty="0">
              <a:solidFill>
                <a:srgbClr val="0274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D87645C-F1F9-461F-B200-C6A4FB46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6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80E9DA4C-7A70-4E5E-A3E4-B8D9CA8D8823}"/>
              </a:ext>
            </a:extLst>
          </p:cNvPr>
          <p:cNvGrpSpPr/>
          <p:nvPr/>
        </p:nvGrpSpPr>
        <p:grpSpPr>
          <a:xfrm>
            <a:off x="405583" y="3477441"/>
            <a:ext cx="11401420" cy="3256734"/>
            <a:chOff x="405583" y="3486966"/>
            <a:chExt cx="11401420" cy="3256734"/>
          </a:xfrm>
        </p:grpSpPr>
        <p:sp>
          <p:nvSpPr>
            <p:cNvPr id="479" name="Прямоугольник: скругленные углы 478">
              <a:extLst>
                <a:ext uri="{FF2B5EF4-FFF2-40B4-BE49-F238E27FC236}">
                  <a16:creationId xmlns="" xmlns:a16="http://schemas.microsoft.com/office/drawing/2014/main" id="{2D11C2FE-3194-428A-8AF1-FC0073E24017}"/>
                </a:ext>
              </a:extLst>
            </p:cNvPr>
            <p:cNvSpPr/>
            <p:nvPr/>
          </p:nvSpPr>
          <p:spPr>
            <a:xfrm flipH="1">
              <a:off x="405588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Кутубхона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="" xmlns:a16="http://schemas.microsoft.com/office/drawing/2014/main" id="{E8FAD2A7-C010-4711-B4CB-D0CA1221ED30}"/>
                </a:ext>
              </a:extLst>
            </p:cNvPr>
            <p:cNvSpPr/>
            <p:nvPr/>
          </p:nvSpPr>
          <p:spPr>
            <a:xfrm flipH="1">
              <a:off x="6206959" y="3486966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Кутубхона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="" xmlns:a16="http://schemas.microsoft.com/office/drawing/2014/main" id="{5C66F278-0E36-4364-A9EC-E448D266C738}"/>
                </a:ext>
              </a:extLst>
            </p:cNvPr>
            <p:cNvSpPr/>
            <p:nvPr/>
          </p:nvSpPr>
          <p:spPr>
            <a:xfrm flipH="1">
              <a:off x="405583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Кутубхона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Прямоугольник: скругленные углы 50">
              <a:extLst>
                <a:ext uri="{FF2B5EF4-FFF2-40B4-BE49-F238E27FC236}">
                  <a16:creationId xmlns="" xmlns:a16="http://schemas.microsoft.com/office/drawing/2014/main" id="{7C38E113-849A-46D1-89F9-37AF1404DF46}"/>
                </a:ext>
              </a:extLst>
            </p:cNvPr>
            <p:cNvSpPr/>
            <p:nvPr/>
          </p:nvSpPr>
          <p:spPr>
            <a:xfrm flipH="1">
              <a:off x="6206955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Кутубхона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23F98B10-593D-49CE-B9A9-FE4D4855C7BB}"/>
              </a:ext>
            </a:extLst>
          </p:cNvPr>
          <p:cNvSpPr/>
          <p:nvPr/>
        </p:nvSpPr>
        <p:spPr>
          <a:xfrm flipH="1">
            <a:off x="12144607" y="2123080"/>
            <a:ext cx="55011" cy="3250727"/>
          </a:xfrm>
          <a:prstGeom prst="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/>
          <p:nvPr/>
        </p:nvPicPr>
        <p:blipFill>
          <a:blip r:embed="rId2"/>
          <a:stretch>
            <a:fillRect/>
          </a:stretch>
        </p:blipFill>
        <p:spPr>
          <a:xfrm>
            <a:off x="432520" y="815152"/>
            <a:ext cx="5573107" cy="2608953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6206955" y="815152"/>
            <a:ext cx="5586575" cy="2608952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05583" y="3767416"/>
            <a:ext cx="5600044" cy="2685493"/>
          </a:xfrm>
          <a:prstGeom prst="rect">
            <a:avLst/>
          </a:prstGeom>
        </p:spPr>
      </p:pic>
      <p:pic>
        <p:nvPicPr>
          <p:cNvPr id="17" name="Рисунок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206954" y="3767417"/>
            <a:ext cx="5586575" cy="26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3DCAB39C-A98B-42C5-8D75-14E2A85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9713"/>
            <a:r>
              <a:rPr lang="uz-Cyrl-UZ" sz="3200" dirty="0">
                <a:solidFill>
                  <a:srgbClr val="1008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Урганч тумани кўп тармоқли техникуми</a:t>
            </a:r>
            <a:endParaRPr lang="uz-Cyrl-UZ" sz="3200" dirty="0">
              <a:solidFill>
                <a:srgbClr val="0274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D87645C-F1F9-461F-B200-C6A4FB46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7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80E9DA4C-7A70-4E5E-A3E4-B8D9CA8D8823}"/>
              </a:ext>
            </a:extLst>
          </p:cNvPr>
          <p:cNvGrpSpPr/>
          <p:nvPr/>
        </p:nvGrpSpPr>
        <p:grpSpPr>
          <a:xfrm>
            <a:off x="405583" y="3486150"/>
            <a:ext cx="11401420" cy="3248025"/>
            <a:chOff x="405583" y="3495675"/>
            <a:chExt cx="11401420" cy="3248025"/>
          </a:xfrm>
        </p:grpSpPr>
        <p:sp>
          <p:nvSpPr>
            <p:cNvPr id="479" name="Прямоугольник: скругленные углы 478">
              <a:extLst>
                <a:ext uri="{FF2B5EF4-FFF2-40B4-BE49-F238E27FC236}">
                  <a16:creationId xmlns="" xmlns:a16="http://schemas.microsoft.com/office/drawing/2014/main" id="{2D11C2FE-3194-428A-8AF1-FC0073E24017}"/>
                </a:ext>
              </a:extLst>
            </p:cNvPr>
            <p:cNvSpPr/>
            <p:nvPr/>
          </p:nvSpPr>
          <p:spPr>
            <a:xfrm flipH="1">
              <a:off x="405588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Ўқувчилар учун яратилган шароитлар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="" xmlns:a16="http://schemas.microsoft.com/office/drawing/2014/main" id="{E8FAD2A7-C010-4711-B4CB-D0CA1221ED30}"/>
                </a:ext>
              </a:extLst>
            </p:cNvPr>
            <p:cNvSpPr/>
            <p:nvPr/>
          </p:nvSpPr>
          <p:spPr>
            <a:xfrm flipH="1">
              <a:off x="6206959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Ўқувчилар учун яратилган шароитлар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="" xmlns:a16="http://schemas.microsoft.com/office/drawing/2014/main" id="{5C66F278-0E36-4364-A9EC-E448D266C738}"/>
                </a:ext>
              </a:extLst>
            </p:cNvPr>
            <p:cNvSpPr/>
            <p:nvPr/>
          </p:nvSpPr>
          <p:spPr>
            <a:xfrm flipH="1">
              <a:off x="405583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Ўқувчилар учун яратилган шароитлар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Прямоугольник: скругленные углы 50">
              <a:extLst>
                <a:ext uri="{FF2B5EF4-FFF2-40B4-BE49-F238E27FC236}">
                  <a16:creationId xmlns="" xmlns:a16="http://schemas.microsoft.com/office/drawing/2014/main" id="{7C38E113-849A-46D1-89F9-37AF1404DF46}"/>
                </a:ext>
              </a:extLst>
            </p:cNvPr>
            <p:cNvSpPr/>
            <p:nvPr/>
          </p:nvSpPr>
          <p:spPr>
            <a:xfrm flipH="1">
              <a:off x="6206955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Ўқувчилар учун яратилган шароитлар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23F98B10-593D-49CE-B9A9-FE4D4855C7BB}"/>
              </a:ext>
            </a:extLst>
          </p:cNvPr>
          <p:cNvSpPr/>
          <p:nvPr/>
        </p:nvSpPr>
        <p:spPr>
          <a:xfrm flipH="1">
            <a:off x="12144607" y="2123080"/>
            <a:ext cx="55011" cy="3250727"/>
          </a:xfrm>
          <a:prstGeom prst="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/>
          <p:nvPr/>
        </p:nvPicPr>
        <p:blipFill>
          <a:blip r:embed="rId2"/>
          <a:stretch>
            <a:fillRect/>
          </a:stretch>
        </p:blipFill>
        <p:spPr>
          <a:xfrm>
            <a:off x="6206955" y="804458"/>
            <a:ext cx="5600044" cy="2641601"/>
          </a:xfrm>
          <a:prstGeom prst="rect">
            <a:avLst/>
          </a:prstGeom>
        </p:spPr>
      </p:pic>
      <p:pic>
        <p:nvPicPr>
          <p:cNvPr id="18" name="Рисунок 17"/>
          <p:cNvPicPr/>
          <p:nvPr/>
        </p:nvPicPr>
        <p:blipFill>
          <a:blip r:embed="rId3"/>
          <a:stretch>
            <a:fillRect/>
          </a:stretch>
        </p:blipFill>
        <p:spPr>
          <a:xfrm>
            <a:off x="405583" y="804458"/>
            <a:ext cx="5600045" cy="2641601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4"/>
          <a:stretch>
            <a:fillRect/>
          </a:stretch>
        </p:blipFill>
        <p:spPr>
          <a:xfrm>
            <a:off x="405587" y="3809244"/>
            <a:ext cx="5600039" cy="2636672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>
          <a:blip r:embed="rId5"/>
          <a:stretch>
            <a:fillRect/>
          </a:stretch>
        </p:blipFill>
        <p:spPr>
          <a:xfrm>
            <a:off x="6206959" y="3809244"/>
            <a:ext cx="5600040" cy="258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4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3DCAB39C-A98B-42C5-8D75-14E2A85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9713"/>
            <a:r>
              <a:rPr lang="uz-Cyrl-UZ" sz="3200" dirty="0">
                <a:solidFill>
                  <a:srgbClr val="1008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Урганч тумани кўп тармоқли техникуми</a:t>
            </a:r>
            <a:endParaRPr lang="uz-Cyrl-UZ" sz="3200" dirty="0">
              <a:solidFill>
                <a:srgbClr val="0274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D87645C-F1F9-461F-B200-C6A4FB46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/>
              <a:pPr/>
              <a:t>8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80E9DA4C-7A70-4E5E-A3E4-B8D9CA8D8823}"/>
              </a:ext>
            </a:extLst>
          </p:cNvPr>
          <p:cNvGrpSpPr/>
          <p:nvPr/>
        </p:nvGrpSpPr>
        <p:grpSpPr>
          <a:xfrm>
            <a:off x="405583" y="3486150"/>
            <a:ext cx="11401420" cy="3248025"/>
            <a:chOff x="405583" y="3495675"/>
            <a:chExt cx="11401420" cy="3248025"/>
          </a:xfrm>
        </p:grpSpPr>
        <p:sp>
          <p:nvSpPr>
            <p:cNvPr id="479" name="Прямоугольник: скругленные углы 478">
              <a:extLst>
                <a:ext uri="{FF2B5EF4-FFF2-40B4-BE49-F238E27FC236}">
                  <a16:creationId xmlns="" xmlns:a16="http://schemas.microsoft.com/office/drawing/2014/main" id="{2D11C2FE-3194-428A-8AF1-FC0073E24017}"/>
                </a:ext>
              </a:extLst>
            </p:cNvPr>
            <p:cNvSpPr/>
            <p:nvPr/>
          </p:nvSpPr>
          <p:spPr>
            <a:xfrm flipH="1">
              <a:off x="405588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Фойе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="" xmlns:a16="http://schemas.microsoft.com/office/drawing/2014/main" id="{E8FAD2A7-C010-4711-B4CB-D0CA1221ED30}"/>
                </a:ext>
              </a:extLst>
            </p:cNvPr>
            <p:cNvSpPr/>
            <p:nvPr/>
          </p:nvSpPr>
          <p:spPr>
            <a:xfrm flipH="1">
              <a:off x="6206959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Ошхона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="" xmlns:a16="http://schemas.microsoft.com/office/drawing/2014/main" id="{5C66F278-0E36-4364-A9EC-E448D266C738}"/>
                </a:ext>
              </a:extLst>
            </p:cNvPr>
            <p:cNvSpPr/>
            <p:nvPr/>
          </p:nvSpPr>
          <p:spPr>
            <a:xfrm flipH="1">
              <a:off x="405583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Коридор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Прямоугольник: скругленные углы 50">
              <a:extLst>
                <a:ext uri="{FF2B5EF4-FFF2-40B4-BE49-F238E27FC236}">
                  <a16:creationId xmlns="" xmlns:a16="http://schemas.microsoft.com/office/drawing/2014/main" id="{7C38E113-849A-46D1-89F9-37AF1404DF46}"/>
                </a:ext>
              </a:extLst>
            </p:cNvPr>
            <p:cNvSpPr/>
            <p:nvPr/>
          </p:nvSpPr>
          <p:spPr>
            <a:xfrm flipH="1">
              <a:off x="6206955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Ошхона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23F98B10-593D-49CE-B9A9-FE4D4855C7BB}"/>
              </a:ext>
            </a:extLst>
          </p:cNvPr>
          <p:cNvSpPr/>
          <p:nvPr/>
        </p:nvSpPr>
        <p:spPr>
          <a:xfrm flipH="1">
            <a:off x="12144607" y="2123080"/>
            <a:ext cx="55011" cy="3250727"/>
          </a:xfrm>
          <a:prstGeom prst="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/>
          <p:nvPr/>
        </p:nvPicPr>
        <p:blipFill>
          <a:blip r:embed="rId2"/>
          <a:stretch>
            <a:fillRect/>
          </a:stretch>
        </p:blipFill>
        <p:spPr>
          <a:xfrm>
            <a:off x="6206959" y="788330"/>
            <a:ext cx="5600040" cy="2642849"/>
          </a:xfrm>
          <a:prstGeom prst="rect">
            <a:avLst/>
          </a:prstGeom>
        </p:spPr>
      </p:pic>
      <p:pic>
        <p:nvPicPr>
          <p:cNvPr id="17" name="Рисунок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206959" y="3799113"/>
            <a:ext cx="5600040" cy="2642850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05589" y="788330"/>
            <a:ext cx="5579270" cy="2642849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05590" y="3799113"/>
            <a:ext cx="5579270" cy="264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3DCAB39C-A98B-42C5-8D75-14E2A85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9713"/>
            <a:r>
              <a:rPr lang="uz-Cyrl-UZ" sz="3200" dirty="0">
                <a:solidFill>
                  <a:srgbClr val="1008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Урганч тумани кўп тармоқли техникуми</a:t>
            </a:r>
            <a:endParaRPr lang="uz-Cyrl-UZ" sz="3200" dirty="0">
              <a:solidFill>
                <a:srgbClr val="0274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D87645C-F1F9-461F-B200-C6A4FB46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DF932-8702-4ACD-98A2-05291D0E4BA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80E9DA4C-7A70-4E5E-A3E4-B8D9CA8D8823}"/>
              </a:ext>
            </a:extLst>
          </p:cNvPr>
          <p:cNvGrpSpPr/>
          <p:nvPr/>
        </p:nvGrpSpPr>
        <p:grpSpPr>
          <a:xfrm>
            <a:off x="405583" y="3486150"/>
            <a:ext cx="11401420" cy="3248025"/>
            <a:chOff x="405583" y="3495675"/>
            <a:chExt cx="11401420" cy="3248025"/>
          </a:xfrm>
        </p:grpSpPr>
        <p:sp>
          <p:nvSpPr>
            <p:cNvPr id="479" name="Прямоугольник: скругленные углы 478">
              <a:extLst>
                <a:ext uri="{FF2B5EF4-FFF2-40B4-BE49-F238E27FC236}">
                  <a16:creationId xmlns="" xmlns:a16="http://schemas.microsoft.com/office/drawing/2014/main" id="{2D11C2FE-3194-428A-8AF1-FC0073E24017}"/>
                </a:ext>
              </a:extLst>
            </p:cNvPr>
            <p:cNvSpPr/>
            <p:nvPr/>
          </p:nvSpPr>
          <p:spPr>
            <a:xfrm flipH="1">
              <a:off x="405588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Ётоқхона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="" xmlns:a16="http://schemas.microsoft.com/office/drawing/2014/main" id="{E8FAD2A7-C010-4711-B4CB-D0CA1221ED30}"/>
                </a:ext>
              </a:extLst>
            </p:cNvPr>
            <p:cNvSpPr/>
            <p:nvPr/>
          </p:nvSpPr>
          <p:spPr>
            <a:xfrm flipH="1">
              <a:off x="6206959" y="3495675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Дам олиш 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="" xmlns:a16="http://schemas.microsoft.com/office/drawing/2014/main" id="{5C66F278-0E36-4364-A9EC-E448D266C738}"/>
                </a:ext>
              </a:extLst>
            </p:cNvPr>
            <p:cNvSpPr/>
            <p:nvPr/>
          </p:nvSpPr>
          <p:spPr>
            <a:xfrm flipH="1">
              <a:off x="405583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Коридор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Прямоугольник: скругленные углы 50">
              <a:extLst>
                <a:ext uri="{FF2B5EF4-FFF2-40B4-BE49-F238E27FC236}">
                  <a16:creationId xmlns="" xmlns:a16="http://schemas.microsoft.com/office/drawing/2014/main" id="{7C38E113-849A-46D1-89F9-37AF1404DF46}"/>
                </a:ext>
              </a:extLst>
            </p:cNvPr>
            <p:cNvSpPr/>
            <p:nvPr/>
          </p:nvSpPr>
          <p:spPr>
            <a:xfrm flipH="1">
              <a:off x="6206955" y="6490931"/>
              <a:ext cx="5600044" cy="252769"/>
            </a:xfrm>
            <a:prstGeom prst="roundRect">
              <a:avLst/>
            </a:prstGeom>
            <a:solidFill>
              <a:srgbClr val="1490B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585020">
                <a:defRPr/>
              </a:pPr>
              <a:r>
                <a:rPr lang="uz-Cyrl-UZ" sz="1400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Ювиниш хонаси</a:t>
              </a:r>
              <a:endParaRPr 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23F98B10-593D-49CE-B9A9-FE4D4855C7BB}"/>
              </a:ext>
            </a:extLst>
          </p:cNvPr>
          <p:cNvSpPr/>
          <p:nvPr/>
        </p:nvSpPr>
        <p:spPr>
          <a:xfrm flipH="1">
            <a:off x="12144607" y="2123080"/>
            <a:ext cx="55011" cy="3250727"/>
          </a:xfrm>
          <a:prstGeom prst="rect">
            <a:avLst/>
          </a:prstGeom>
          <a:solidFill>
            <a:srgbClr val="14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14" name="Рисунок 13"/>
          <p:cNvPicPr/>
          <p:nvPr/>
        </p:nvPicPr>
        <p:blipFill>
          <a:blip r:embed="rId2"/>
          <a:stretch>
            <a:fillRect/>
          </a:stretch>
        </p:blipFill>
        <p:spPr>
          <a:xfrm>
            <a:off x="6206955" y="3799113"/>
            <a:ext cx="5600048" cy="26428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7" y="3799112"/>
            <a:ext cx="5578475" cy="264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Рисунок 12"/>
          <p:cNvPicPr/>
          <p:nvPr/>
        </p:nvPicPr>
        <p:blipFill rotWithShape="1">
          <a:blip r:embed="rId4"/>
          <a:srcRect b="11947"/>
          <a:stretch/>
        </p:blipFill>
        <p:spPr bwMode="auto">
          <a:xfrm>
            <a:off x="427157" y="788330"/>
            <a:ext cx="5578469" cy="2641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206955" y="802797"/>
            <a:ext cx="5600048" cy="26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6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12152</TotalTime>
  <Words>231</Words>
  <Application>Microsoft Office PowerPoint</Application>
  <PresentationFormat>Произвольный</PresentationFormat>
  <Paragraphs>79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Презентация PowerPoint</vt:lpstr>
      <vt:lpstr>Урганч тумани кўп тармоқли техникуми</vt:lpstr>
      <vt:lpstr>Урганч тумани кўп тармоқли техникуми</vt:lpstr>
      <vt:lpstr>Урганч тумани кўп тармоқли техникуми</vt:lpstr>
      <vt:lpstr>Урганч тумани кўп тармоқли техникуми</vt:lpstr>
      <vt:lpstr>Урганч тумани кўп тармоқли техникуми</vt:lpstr>
      <vt:lpstr>Урганч тумани кўп тармоқли техникуми</vt:lpstr>
      <vt:lpstr>Урганч тумани кўп тармоқли техникуми</vt:lpstr>
      <vt:lpstr>Урганч тумани кўп тармоқли техникуми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Педагогик инновациялар, профессионал таълим бошқарув ҳамда педагог кадрларни қайта тайёрлаш ва уларнинг малакасини ошириш институти</dc:title>
  <dc:creator>Abdul</dc:creator>
  <cp:lastModifiedBy>Acer</cp:lastModifiedBy>
  <cp:revision>324</cp:revision>
  <cp:lastPrinted>2023-07-18T10:05:48Z</cp:lastPrinted>
  <dcterms:created xsi:type="dcterms:W3CDTF">2023-01-04T13:51:57Z</dcterms:created>
  <dcterms:modified xsi:type="dcterms:W3CDTF">2024-05-18T13:02:35Z</dcterms:modified>
</cp:coreProperties>
</file>